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 saveSubsetFonts="1">
  <p:sldMasterIdLst>
    <p:sldMasterId id="2147483660" r:id="rId4"/>
  </p:sldMasterIdLst>
  <p:notesMasterIdLst>
    <p:notesMasterId r:id="rId28"/>
  </p:notesMasterIdLst>
  <p:handoutMasterIdLst>
    <p:handoutMasterId r:id="rId29"/>
  </p:handoutMasterIdLst>
  <p:sldIdLst>
    <p:sldId id="256" r:id="rId5"/>
    <p:sldId id="257" r:id="rId6"/>
    <p:sldId id="258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</p:sldIdLst>
  <p:sldSz cx="9144000" cy="6858000" type="screen4x3"/>
  <p:notesSz cx="6858000" cy="9144000"/>
  <p:embeddedFontLst>
    <p:embeddedFont>
      <p:font typeface="Open Sans Light" panose="020B0306030504020204" pitchFamily="34" charset="0"/>
      <p:regular r:id="rId30"/>
      <p:italic r:id="rId31"/>
    </p:embeddedFont>
    <p:embeddedFont>
      <p:font typeface="Arial Unicode MS" panose="020B0604020202020204" charset="-128"/>
      <p:regular r:id="rId32"/>
    </p:embeddedFont>
    <p:embeddedFont>
      <p:font typeface="Open Sans" panose="020B0606030504020204" pitchFamily="34" charset="0"/>
      <p:regular r:id="rId33"/>
      <p:bold r:id="rId34"/>
      <p:italic r:id="rId35"/>
      <p:boldItalic r:id="rId36"/>
    </p:embeddedFont>
    <p:embeddedFont>
      <p:font typeface="Calibri Light" panose="020F0302020204030204" pitchFamily="34" charset="0"/>
      <p:regular r:id="rId37"/>
      <p:italic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Journal" panose="00000400000000000000" pitchFamily="2" charset="0"/>
      <p:regular r:id="rId43"/>
    </p:embeddedFont>
  </p:embeddedFont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58" userDrawn="1">
          <p15:clr>
            <a:srgbClr val="A4A3A4"/>
          </p15:clr>
        </p15:guide>
        <p15:guide id="2" pos="408" userDrawn="1">
          <p15:clr>
            <a:srgbClr val="A4A3A4"/>
          </p15:clr>
        </p15:guide>
        <p15:guide id="3" orient="horz" pos="1321" userDrawn="1">
          <p15:clr>
            <a:srgbClr val="A4A3A4"/>
          </p15:clr>
        </p15:guide>
        <p15:guide id="4" pos="2857" userDrawn="1">
          <p15:clr>
            <a:srgbClr val="A4A3A4"/>
          </p15:clr>
        </p15:guide>
        <p15:guide id="5" pos="3334" userDrawn="1">
          <p15:clr>
            <a:srgbClr val="A4A3A4"/>
          </p15:clr>
        </p15:guide>
        <p15:guide id="6" orient="horz" pos="109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55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69" autoAdjust="0"/>
    <p:restoredTop sz="96305" autoAdjust="0"/>
  </p:normalViewPr>
  <p:slideViewPr>
    <p:cSldViewPr snapToGrid="0">
      <p:cViewPr varScale="1">
        <p:scale>
          <a:sx n="110" d="100"/>
          <a:sy n="110" d="100"/>
        </p:scale>
        <p:origin x="1560" y="102"/>
      </p:cViewPr>
      <p:guideLst>
        <p:guide pos="158"/>
        <p:guide pos="408"/>
        <p:guide orient="horz" pos="1321"/>
        <p:guide pos="2857"/>
        <p:guide pos="3334"/>
        <p:guide orient="horz" pos="109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3444"/>
    </p:cViewPr>
  </p:sorter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0.fntdata"/><Relationship Id="rId21" Type="http://schemas.openxmlformats.org/officeDocument/2006/relationships/slide" Target="slides/slide17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2.fntdata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1D524E-3352-4BB7-A206-B74820DD8579}" type="datetimeFigureOut">
              <a:rPr lang="en-US" smtClean="0"/>
              <a:t>4/13/2018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679D2D-3448-4790-A65C-F168420C630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0142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2D301-ED0C-4E7F-AD9D-7A604C966446}" type="datetimeFigureOut">
              <a:rPr lang="en-US" smtClean="0"/>
              <a:t>4/13/2018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C39A65-015C-41DC-B922-037203D0477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998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C39A65-015C-41DC-B922-037203D047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42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feld 14"/>
          <p:cNvSpPr txBox="1">
            <a:spLocks noChangeArrowheads="1"/>
          </p:cNvSpPr>
          <p:nvPr userDrawn="1"/>
        </p:nvSpPr>
        <p:spPr bwMode="auto">
          <a:xfrm>
            <a:off x="202922" y="6480478"/>
            <a:ext cx="172878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de-DE" sz="800" dirty="0">
                <a:solidFill>
                  <a:srgbClr val="BFBFB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© </a:t>
            </a:r>
            <a:r>
              <a:rPr lang="de-DE" sz="900" dirty="0">
                <a:solidFill>
                  <a:srgbClr val="BFBFB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2001-2018</a:t>
            </a:r>
            <a:r>
              <a:rPr lang="de-DE" sz="800" dirty="0">
                <a:solidFill>
                  <a:srgbClr val="BFBFB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InLoox GmbH</a:t>
            </a:r>
          </a:p>
        </p:txBody>
      </p:sp>
      <p:pic>
        <p:nvPicPr>
          <p:cNvPr id="6" name="Grafik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66597" y="0"/>
            <a:ext cx="6503213" cy="68580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52566" y="622092"/>
            <a:ext cx="2815031" cy="1005028"/>
          </a:xfrm>
          <a:prstGeom prst="rect">
            <a:avLst/>
          </a:prstGeom>
        </p:spPr>
      </p:pic>
      <p:sp>
        <p:nvSpPr>
          <p:cNvPr id="8" name="Titel 1"/>
          <p:cNvSpPr txBox="1">
            <a:spLocks/>
          </p:cNvSpPr>
          <p:nvPr userDrawn="1"/>
        </p:nvSpPr>
        <p:spPr>
          <a:xfrm>
            <a:off x="329411" y="2936081"/>
            <a:ext cx="3516196" cy="98583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600" b="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InLoox 9 </a:t>
            </a:r>
            <a:r>
              <a:rPr lang="de-DE" sz="2600" b="0" dirty="0" err="1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for</a:t>
            </a:r>
            <a:r>
              <a:rPr lang="de-DE" sz="2600" b="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Outlook </a:t>
            </a:r>
            <a:r>
              <a:rPr lang="de-DE" sz="2600" b="0" dirty="0" err="1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Product</a:t>
            </a:r>
            <a:r>
              <a:rPr lang="de-DE" sz="2600" b="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de-DE" sz="2600" b="0" dirty="0" err="1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Presentation</a:t>
            </a:r>
            <a:endParaRPr lang="de-DE" sz="2600" b="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endParaRPr lang="de-DE" sz="2600" b="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r>
              <a:rPr lang="de-DE" sz="2000" b="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The Project Management Software </a:t>
            </a:r>
            <a:r>
              <a:rPr lang="de-DE" sz="2000" b="0" dirty="0" err="1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for</a:t>
            </a:r>
            <a:r>
              <a:rPr lang="de-DE" sz="2000" b="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Microsoft Outlook</a:t>
            </a:r>
            <a:endParaRPr lang="de-DE" sz="24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2176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/>
          <p:cNvSpPr txBox="1"/>
          <p:nvPr userDrawn="1"/>
        </p:nvSpPr>
        <p:spPr>
          <a:xfrm>
            <a:off x="8326315" y="-17583"/>
            <a:ext cx="24032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  <a:latin typeface="Arial Unicode MS" panose="020B0604020202020204" pitchFamily="34" charset="-128"/>
              </a:rPr>
              <a:t>Seite </a:t>
            </a:r>
            <a:fld id="{FD3C36EE-1630-4B56-A290-A2C7D38CEBCA}" type="slidenum">
              <a:rPr lang="de-DE" sz="1000" smtClean="0">
                <a:solidFill>
                  <a:schemeClr val="bg1"/>
                </a:solidFill>
                <a:latin typeface="Arial Unicode MS" panose="020B0604020202020204" pitchFamily="34" charset="-128"/>
              </a:rPr>
              <a:t>‹Nr.›</a:t>
            </a:fld>
            <a:endParaRPr lang="de-DE" sz="1000" dirty="0">
              <a:solidFill>
                <a:schemeClr val="bg1"/>
              </a:solidFill>
              <a:latin typeface="Arial Unicode MS" panose="020B0604020202020204" pitchFamily="34" charset="-128"/>
            </a:endParaRPr>
          </a:p>
        </p:txBody>
      </p:sp>
      <p:sp>
        <p:nvSpPr>
          <p:cNvPr id="9" name="Textfeld 8"/>
          <p:cNvSpPr txBox="1">
            <a:spLocks noChangeArrowheads="1"/>
          </p:cNvSpPr>
          <p:nvPr userDrawn="1"/>
        </p:nvSpPr>
        <p:spPr bwMode="auto">
          <a:xfrm>
            <a:off x="202922" y="6480478"/>
            <a:ext cx="172878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de-DE" sz="900" dirty="0">
                <a:solidFill>
                  <a:srgbClr val="BFBFB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© 2001-2018 InLoox GmbH</a:t>
            </a:r>
          </a:p>
        </p:txBody>
      </p:sp>
      <p:pic>
        <p:nvPicPr>
          <p:cNvPr id="6" name="Grafik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23" y="288750"/>
            <a:ext cx="1459777" cy="521102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V="1">
            <a:off x="1" y="6816611"/>
            <a:ext cx="9144000" cy="45719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-4124"/>
            <a:ext cx="9144000" cy="45719"/>
          </a:xfrm>
          <a:prstGeom prst="rect">
            <a:avLst/>
          </a:prstGeom>
        </p:spPr>
      </p:pic>
      <p:sp>
        <p:nvSpPr>
          <p:cNvPr id="12" name="Textfeld 11"/>
          <p:cNvSpPr txBox="1"/>
          <p:nvPr userDrawn="1"/>
        </p:nvSpPr>
        <p:spPr>
          <a:xfrm>
            <a:off x="6868471" y="409574"/>
            <a:ext cx="1904304" cy="307777"/>
          </a:xfrm>
          <a:prstGeom prst="rect">
            <a:avLst/>
          </a:prstGeom>
          <a:noFill/>
          <a:ln w="19050">
            <a:solidFill>
              <a:srgbClr val="DEDEDE"/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de-DE" sz="1400" dirty="0">
                <a:solidFill>
                  <a:srgbClr val="55555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9 </a:t>
            </a:r>
            <a:r>
              <a:rPr lang="de-DE" sz="1400" dirty="0" err="1">
                <a:solidFill>
                  <a:srgbClr val="55555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400" dirty="0">
                <a:solidFill>
                  <a:srgbClr val="55555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</a:t>
            </a:r>
            <a:endParaRPr lang="de-DE" dirty="0">
              <a:solidFill>
                <a:srgbClr val="555555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feld 13"/>
          <p:cNvSpPr txBox="1">
            <a:spLocks noChangeArrowheads="1"/>
          </p:cNvSpPr>
          <p:nvPr userDrawn="1"/>
        </p:nvSpPr>
        <p:spPr bwMode="auto">
          <a:xfrm>
            <a:off x="7333779" y="6480478"/>
            <a:ext cx="147450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fld id="{63172C86-A7C4-4D05-9CE6-88351184BECE}" type="slidenum">
              <a:rPr lang="de-DE" sz="900" b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pPr algn="r" eaLnBrk="1" hangingPunct="1">
                <a:defRPr/>
              </a:pPr>
              <a:t>‹Nr.›</a:t>
            </a:fld>
            <a:endParaRPr lang="de-DE" sz="800" b="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15BA39E1-8FAF-4422-9D14-706A0BE90A46}"/>
              </a:ext>
            </a:extLst>
          </p:cNvPr>
          <p:cNvSpPr/>
          <p:nvPr userDrawn="1"/>
        </p:nvSpPr>
        <p:spPr>
          <a:xfrm>
            <a:off x="0" y="6812280"/>
            <a:ext cx="9144000" cy="45719"/>
          </a:xfrm>
          <a:prstGeom prst="rect">
            <a:avLst/>
          </a:prstGeom>
          <a:solidFill>
            <a:srgbClr val="1E5595"/>
          </a:solidFill>
          <a:ln>
            <a:solidFill>
              <a:srgbClr val="1E55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DD05AEAA-4D9A-4609-99CB-ACA213D8CF94}"/>
              </a:ext>
            </a:extLst>
          </p:cNvPr>
          <p:cNvSpPr/>
          <p:nvPr userDrawn="1"/>
        </p:nvSpPr>
        <p:spPr>
          <a:xfrm>
            <a:off x="0" y="-9881"/>
            <a:ext cx="9144000" cy="45719"/>
          </a:xfrm>
          <a:prstGeom prst="rect">
            <a:avLst/>
          </a:prstGeom>
          <a:solidFill>
            <a:srgbClr val="1E5595"/>
          </a:solidFill>
          <a:ln>
            <a:solidFill>
              <a:srgbClr val="1E55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82739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01857-4F86-4467-8E5C-E48AE8BF4F0E}" type="datetime1">
              <a:rPr lang="de-DE" smtClean="0"/>
              <a:t>13.04.2018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D0A44-C91D-4653-A030-22E79392AEF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1323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8E335-6040-4D4B-B2CA-69C8462B47C0}" type="datetime1">
              <a:rPr lang="de-DE" smtClean="0"/>
              <a:t>13.04.2018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D0A44-C91D-4653-A030-22E79392AEF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26063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8EC7E-2051-4DA2-B436-62CCD8A4FA16}" type="datetime1">
              <a:rPr lang="de-DE" smtClean="0"/>
              <a:t>13.04.2018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D0A44-C91D-4653-A030-22E79392AEF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98351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33620-6A2F-4D0D-BD7C-5F7235020219}" type="datetime1">
              <a:rPr lang="de-DE" smtClean="0"/>
              <a:t>13.04.2018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D0A44-C91D-4653-A030-22E79392AEF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496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9805F-86E9-4EED-94A9-1FB84C573B24}" type="datetime1">
              <a:rPr lang="de-DE" smtClean="0"/>
              <a:t>13.04.2018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D0A44-C91D-4653-A030-22E79392AEF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6400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DAFD4-3CF8-4F03-9C45-91A8C3CB8E7E}" type="datetime1">
              <a:rPr lang="de-DE" smtClean="0"/>
              <a:t>13.04.2018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D0A44-C91D-4653-A030-22E79392AEF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1628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3EE0E-98B2-4091-BC02-EDDEA8A88DF9}" type="datetime1">
              <a:rPr lang="de-DE" smtClean="0"/>
              <a:t>13.04.2018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D0A44-C91D-4653-A030-22E79392AEF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5638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7E8C4-AEA0-456D-8B8F-C6E16A6F25C8}" type="datetime1">
              <a:rPr lang="de-DE" smtClean="0"/>
              <a:t>13.04.2018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D0A44-C91D-4653-A030-22E79392AEF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51367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56E8F-CBCB-4777-AA1B-E14A85B09244}" type="datetime1">
              <a:rPr lang="de-DE" smtClean="0"/>
              <a:t>13.04.2018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D0A44-C91D-4653-A030-22E79392AEF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16110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223" y="288750"/>
            <a:ext cx="1459777" cy="521102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V="1">
            <a:off x="1" y="6812277"/>
            <a:ext cx="9144000" cy="45719"/>
          </a:xfrm>
          <a:prstGeom prst="rect">
            <a:avLst/>
          </a:prstGeom>
        </p:spPr>
      </p:pic>
      <p:pic>
        <p:nvPicPr>
          <p:cNvPr id="16" name="Grafik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-40930"/>
            <a:ext cx="9144000" cy="45719"/>
          </a:xfrm>
          <a:prstGeom prst="rect">
            <a:avLst/>
          </a:prstGeom>
        </p:spPr>
      </p:pic>
      <p:sp>
        <p:nvSpPr>
          <p:cNvPr id="10" name="Textfeld 9"/>
          <p:cNvSpPr txBox="1"/>
          <p:nvPr userDrawn="1"/>
        </p:nvSpPr>
        <p:spPr>
          <a:xfrm>
            <a:off x="5749960" y="409574"/>
            <a:ext cx="3022815" cy="307777"/>
          </a:xfrm>
          <a:prstGeom prst="rect">
            <a:avLst/>
          </a:prstGeom>
          <a:noFill/>
          <a:ln w="19050">
            <a:solidFill>
              <a:srgbClr val="DEDEDE"/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de-DE" sz="1400" dirty="0">
                <a:solidFill>
                  <a:srgbClr val="55555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Erfolgreiches Projektmanagement</a:t>
            </a:r>
            <a:endParaRPr lang="de-DE" dirty="0">
              <a:solidFill>
                <a:srgbClr val="555555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342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A2198-D36B-4D12-8610-705F3776575F}" type="datetime1">
              <a:rPr lang="de-DE" smtClean="0"/>
              <a:t>13.04.2018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D0A44-C91D-4653-A030-22E79392AEF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074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Relationship Id="rId9" Type="http://schemas.openxmlformats.org/officeDocument/2006/relationships/image" Target="../media/image7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nloox.com/free-trial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2578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1965325" y="939007"/>
            <a:ext cx="52133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400" spc="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</a:t>
            </a:r>
          </a:p>
        </p:txBody>
      </p:sp>
      <p:sp>
        <p:nvSpPr>
          <p:cNvPr id="6" name="Textfeld 5"/>
          <p:cNvSpPr txBox="1">
            <a:spLocks noChangeArrowheads="1"/>
          </p:cNvSpPr>
          <p:nvPr/>
        </p:nvSpPr>
        <p:spPr bwMode="auto">
          <a:xfrm>
            <a:off x="2748628" y="1654537"/>
            <a:ext cx="4108385" cy="3447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de-DE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 </a:t>
            </a:r>
            <a:r>
              <a:rPr lang="de-DE" sz="16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management</a:t>
            </a:r>
            <a:r>
              <a:rPr lang="de-DE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Outlook</a:t>
            </a: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de-DE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de-DE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</a:t>
            </a:r>
            <a:r>
              <a:rPr lang="de-DE" sz="16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</a:t>
            </a:r>
            <a:r>
              <a:rPr lang="de-DE" sz="16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detail</a:t>
            </a:r>
            <a:endParaRPr lang="de-DE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de-DE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de-DE" sz="16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Checklists</a:t>
            </a:r>
            <a:endParaRPr lang="de-DE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de-DE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de-DE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 </a:t>
            </a:r>
            <a:r>
              <a:rPr lang="de-DE" sz="16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management</a:t>
            </a:r>
            <a:endParaRPr lang="de-DE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de-DE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de-DE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 time </a:t>
            </a:r>
            <a:r>
              <a:rPr lang="de-DE" sz="16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tracking</a:t>
            </a:r>
            <a:r>
              <a:rPr lang="de-DE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6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documentation</a:t>
            </a:r>
            <a:endParaRPr lang="de-DE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de-DE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de-DE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Budgets and </a:t>
            </a:r>
            <a:r>
              <a:rPr lang="de-DE" sz="16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reports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eaLnBrk="1" hangingPunct="1"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94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4"/>
          <p:cNvSpPr txBox="1"/>
          <p:nvPr/>
        </p:nvSpPr>
        <p:spPr>
          <a:xfrm>
            <a:off x="1145730" y="920864"/>
            <a:ext cx="68525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400" spc="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 </a:t>
            </a:r>
            <a:r>
              <a:rPr lang="de-DE" sz="2400" spc="2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management</a:t>
            </a:r>
            <a:r>
              <a:rPr lang="de-DE" sz="2400" spc="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software</a:t>
            </a:r>
            <a:r>
              <a:rPr lang="de-DE" sz="2400" spc="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2400" spc="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</a:t>
            </a:r>
          </a:p>
        </p:txBody>
      </p:sp>
      <p:sp>
        <p:nvSpPr>
          <p:cNvPr id="6" name="Textfeld 7"/>
          <p:cNvSpPr txBox="1">
            <a:spLocks noChangeArrowheads="1"/>
          </p:cNvSpPr>
          <p:nvPr/>
        </p:nvSpPr>
        <p:spPr bwMode="auto">
          <a:xfrm>
            <a:off x="580406" y="1657371"/>
            <a:ext cx="399159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de-DE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4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</a:t>
            </a:r>
            <a:r>
              <a:rPr lang="de-DE" sz="14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de-DE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…</a:t>
            </a:r>
          </a:p>
          <a:p>
            <a:pPr eaLnBrk="1" hangingPunct="1">
              <a:defRPr/>
            </a:pP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…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directly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integrated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Microsoft Outlook</a:t>
            </a: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…reliable and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customizable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…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solution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professional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management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feld 12"/>
          <p:cNvSpPr txBox="1">
            <a:spLocks noChangeArrowheads="1"/>
          </p:cNvSpPr>
          <p:nvPr/>
        </p:nvSpPr>
        <p:spPr bwMode="auto">
          <a:xfrm>
            <a:off x="5193393" y="1663701"/>
            <a:ext cx="3104574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4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</a:t>
            </a:r>
            <a:r>
              <a:rPr lang="de-DE" sz="14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includes</a:t>
            </a:r>
            <a:r>
              <a:rPr lang="de-DE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…</a:t>
            </a:r>
          </a:p>
        </p:txBody>
      </p:sp>
      <p:pic>
        <p:nvPicPr>
          <p:cNvPr id="8" name="Picture 26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482" y="2172398"/>
            <a:ext cx="476443" cy="476443"/>
          </a:xfrm>
          <a:prstGeom prst="rect">
            <a:avLst/>
          </a:prstGeom>
        </p:spPr>
      </p:pic>
      <p:pic>
        <p:nvPicPr>
          <p:cNvPr id="9" name="Picture 27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608" y="2885248"/>
            <a:ext cx="476317" cy="476317"/>
          </a:xfrm>
          <a:prstGeom prst="rect">
            <a:avLst/>
          </a:prstGeom>
        </p:spPr>
      </p:pic>
      <p:pic>
        <p:nvPicPr>
          <p:cNvPr id="10" name="Picture 28"/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608" y="3544889"/>
            <a:ext cx="476443" cy="476443"/>
          </a:xfrm>
          <a:prstGeom prst="rect">
            <a:avLst/>
          </a:prstGeom>
        </p:spPr>
      </p:pic>
      <p:pic>
        <p:nvPicPr>
          <p:cNvPr id="11" name="Picture 29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608" y="4161535"/>
            <a:ext cx="476443" cy="476443"/>
          </a:xfrm>
          <a:prstGeom prst="rect">
            <a:avLst/>
          </a:prstGeom>
        </p:spPr>
      </p:pic>
      <p:pic>
        <p:nvPicPr>
          <p:cNvPr id="12" name="Picture 30"/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608" y="4885435"/>
            <a:ext cx="476443" cy="476443"/>
          </a:xfrm>
          <a:prstGeom prst="rect">
            <a:avLst/>
          </a:prstGeom>
        </p:spPr>
      </p:pic>
      <p:sp>
        <p:nvSpPr>
          <p:cNvPr id="13" name="Textfeld 24"/>
          <p:cNvSpPr txBox="1">
            <a:spLocks noChangeArrowheads="1"/>
          </p:cNvSpPr>
          <p:nvPr/>
        </p:nvSpPr>
        <p:spPr bwMode="auto">
          <a:xfrm>
            <a:off x="5872618" y="2271714"/>
            <a:ext cx="24456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planning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feld 34"/>
          <p:cNvSpPr txBox="1">
            <a:spLocks noChangeArrowheads="1"/>
          </p:cNvSpPr>
          <p:nvPr/>
        </p:nvSpPr>
        <p:spPr bwMode="auto">
          <a:xfrm>
            <a:off x="5872618" y="2963864"/>
            <a:ext cx="24456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management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Textfeld 34"/>
          <p:cNvSpPr txBox="1">
            <a:spLocks noChangeArrowheads="1"/>
          </p:cNvSpPr>
          <p:nvPr/>
        </p:nvSpPr>
        <p:spPr bwMode="auto">
          <a:xfrm>
            <a:off x="5872618" y="3563939"/>
            <a:ext cx="24456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Budgets</a:t>
            </a:r>
          </a:p>
        </p:txBody>
      </p:sp>
      <p:sp>
        <p:nvSpPr>
          <p:cNvPr id="16" name="Textfeld 39"/>
          <p:cNvSpPr txBox="1">
            <a:spLocks noChangeArrowheads="1"/>
          </p:cNvSpPr>
          <p:nvPr/>
        </p:nvSpPr>
        <p:spPr bwMode="auto">
          <a:xfrm>
            <a:off x="5877382" y="4278314"/>
            <a:ext cx="244565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Time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tracking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Textfeld 41"/>
          <p:cNvSpPr txBox="1">
            <a:spLocks noChangeArrowheads="1"/>
          </p:cNvSpPr>
          <p:nvPr/>
        </p:nvSpPr>
        <p:spPr bwMode="auto">
          <a:xfrm>
            <a:off x="5871032" y="4959351"/>
            <a:ext cx="244565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management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8" name="Gruppieren 3"/>
          <p:cNvGrpSpPr>
            <a:grpSpLocks/>
          </p:cNvGrpSpPr>
          <p:nvPr/>
        </p:nvGrpSpPr>
        <p:grpSpPr bwMode="auto">
          <a:xfrm>
            <a:off x="580406" y="3818324"/>
            <a:ext cx="3047995" cy="1374735"/>
            <a:chOff x="2161856" y="4659758"/>
            <a:chExt cx="2353729" cy="1664288"/>
          </a:xfrm>
        </p:grpSpPr>
        <p:sp>
          <p:nvSpPr>
            <p:cNvPr id="19" name="Textfeld 11"/>
            <p:cNvSpPr txBox="1">
              <a:spLocks noChangeArrowheads="1"/>
            </p:cNvSpPr>
            <p:nvPr/>
          </p:nvSpPr>
          <p:spPr bwMode="auto">
            <a:xfrm>
              <a:off x="2161856" y="4659758"/>
              <a:ext cx="2353729" cy="1664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ts val="2000"/>
                </a:lnSpc>
              </a:pPr>
              <a:r>
                <a:rPr lang="de-DE" sz="2800" dirty="0">
                  <a:solidFill>
                    <a:srgbClr val="0080C9"/>
                  </a:solidFill>
                  <a:latin typeface="Journal" pitchFamily="2" charset="0"/>
                </a:rPr>
                <a:t>   easy-</a:t>
              </a:r>
              <a:r>
                <a:rPr lang="de-DE" sz="2800" dirty="0" err="1">
                  <a:solidFill>
                    <a:srgbClr val="0080C9"/>
                  </a:solidFill>
                  <a:latin typeface="Journal" pitchFamily="2" charset="0"/>
                </a:rPr>
                <a:t>to</a:t>
              </a:r>
              <a:r>
                <a:rPr lang="de-DE" sz="2800" dirty="0">
                  <a:solidFill>
                    <a:srgbClr val="0080C9"/>
                  </a:solidFill>
                  <a:latin typeface="Journal" pitchFamily="2" charset="0"/>
                </a:rPr>
                <a:t>-</a:t>
              </a:r>
              <a:r>
                <a:rPr lang="de-DE" sz="2800" dirty="0" err="1">
                  <a:solidFill>
                    <a:srgbClr val="0080C9"/>
                  </a:solidFill>
                  <a:latin typeface="Journal" pitchFamily="2" charset="0"/>
                </a:rPr>
                <a:t>use</a:t>
              </a:r>
              <a:endParaRPr lang="de-DE" sz="2800" dirty="0">
                <a:solidFill>
                  <a:srgbClr val="0080C9"/>
                </a:solidFill>
                <a:latin typeface="Journal" pitchFamily="2" charset="0"/>
              </a:endParaRPr>
            </a:p>
            <a:p>
              <a:pPr eaLnBrk="1" hangingPunct="1">
                <a:lnSpc>
                  <a:spcPts val="2000"/>
                </a:lnSpc>
              </a:pPr>
              <a:endParaRPr lang="de-DE" sz="2800" dirty="0">
                <a:solidFill>
                  <a:srgbClr val="0080C9"/>
                </a:solidFill>
                <a:latin typeface="Journal" pitchFamily="2" charset="0"/>
              </a:endParaRPr>
            </a:p>
            <a:p>
              <a:pPr eaLnBrk="1" hangingPunct="1">
                <a:lnSpc>
                  <a:spcPts val="2000"/>
                </a:lnSpc>
              </a:pPr>
              <a:r>
                <a:rPr lang="de-DE" sz="2800" dirty="0">
                  <a:solidFill>
                    <a:srgbClr val="0080C9"/>
                  </a:solidFill>
                  <a:latin typeface="Journal" pitchFamily="2" charset="0"/>
                </a:rPr>
                <a:t>+ 50,000 </a:t>
              </a:r>
              <a:r>
                <a:rPr lang="de-DE" sz="2800" dirty="0" err="1">
                  <a:solidFill>
                    <a:srgbClr val="0080C9"/>
                  </a:solidFill>
                  <a:latin typeface="Journal" pitchFamily="2" charset="0"/>
                </a:rPr>
                <a:t>users</a:t>
              </a:r>
              <a:r>
                <a:rPr lang="de-DE" sz="2800" dirty="0">
                  <a:solidFill>
                    <a:srgbClr val="0080C9"/>
                  </a:solidFill>
                  <a:latin typeface="Journal" pitchFamily="2" charset="0"/>
                </a:rPr>
                <a:t> </a:t>
              </a:r>
            </a:p>
            <a:p>
              <a:pPr eaLnBrk="1" hangingPunct="1">
                <a:lnSpc>
                  <a:spcPts val="2000"/>
                </a:lnSpc>
              </a:pPr>
              <a:endParaRPr lang="de-DE" sz="2800" dirty="0">
                <a:solidFill>
                  <a:srgbClr val="0080C9"/>
                </a:solidFill>
                <a:latin typeface="Journal" pitchFamily="2" charset="0"/>
              </a:endParaRPr>
            </a:p>
            <a:p>
              <a:pPr eaLnBrk="1" hangingPunct="1">
                <a:lnSpc>
                  <a:spcPts val="2000"/>
                </a:lnSpc>
              </a:pPr>
              <a:r>
                <a:rPr lang="de-DE" sz="2800" dirty="0">
                  <a:solidFill>
                    <a:srgbClr val="0080C9"/>
                  </a:solidFill>
                  <a:latin typeface="Journal" pitchFamily="2" charset="0"/>
                </a:rPr>
                <a:t>= a </a:t>
              </a:r>
              <a:r>
                <a:rPr lang="de-DE" sz="2800" dirty="0" err="1">
                  <a:solidFill>
                    <a:srgbClr val="0080C9"/>
                  </a:solidFill>
                  <a:latin typeface="Journal" pitchFamily="2" charset="0"/>
                </a:rPr>
                <a:t>solution</a:t>
              </a:r>
              <a:r>
                <a:rPr lang="de-DE" sz="2800" dirty="0">
                  <a:solidFill>
                    <a:srgbClr val="0080C9"/>
                  </a:solidFill>
                  <a:latin typeface="Journal" pitchFamily="2" charset="0"/>
                </a:rPr>
                <a:t> </a:t>
              </a:r>
              <a:r>
                <a:rPr lang="de-DE" sz="2800" dirty="0" err="1">
                  <a:solidFill>
                    <a:srgbClr val="0080C9"/>
                  </a:solidFill>
                  <a:latin typeface="Journal" pitchFamily="2" charset="0"/>
                </a:rPr>
                <a:t>that</a:t>
              </a:r>
              <a:r>
                <a:rPr lang="de-DE" sz="2800" dirty="0">
                  <a:solidFill>
                    <a:srgbClr val="0080C9"/>
                  </a:solidFill>
                  <a:latin typeface="Journal" pitchFamily="2" charset="0"/>
                </a:rPr>
                <a:t> </a:t>
              </a:r>
              <a:r>
                <a:rPr lang="de-DE" sz="2800" dirty="0" err="1">
                  <a:solidFill>
                    <a:srgbClr val="0080C9"/>
                  </a:solidFill>
                  <a:latin typeface="Journal" pitchFamily="2" charset="0"/>
                </a:rPr>
                <a:t>works</a:t>
              </a:r>
              <a:endParaRPr lang="de-DE" sz="2800" dirty="0">
                <a:solidFill>
                  <a:srgbClr val="0080C9"/>
                </a:solidFill>
                <a:latin typeface="Journal" pitchFamily="2" charset="0"/>
              </a:endParaRPr>
            </a:p>
          </p:txBody>
        </p:sp>
        <p:sp>
          <p:nvSpPr>
            <p:cNvPr id="20" name="Freihandform 2"/>
            <p:cNvSpPr/>
            <p:nvPr/>
          </p:nvSpPr>
          <p:spPr>
            <a:xfrm>
              <a:off x="2213822" y="5735013"/>
              <a:ext cx="2145326" cy="69187"/>
            </a:xfrm>
            <a:custGeom>
              <a:avLst/>
              <a:gdLst>
                <a:gd name="connsiteX0" fmla="*/ 0 w 2731884"/>
                <a:gd name="connsiteY0" fmla="*/ 68580 h 68580"/>
                <a:gd name="connsiteX1" fmla="*/ 2339340 w 2731884"/>
                <a:gd name="connsiteY1" fmla="*/ 7620 h 68580"/>
                <a:gd name="connsiteX2" fmla="*/ 2712720 w 2731884"/>
                <a:gd name="connsiteY2" fmla="*/ 0 h 68580"/>
                <a:gd name="connsiteX3" fmla="*/ 2644140 w 2731884"/>
                <a:gd name="connsiteY3" fmla="*/ 7620 h 68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31884" h="68580">
                  <a:moveTo>
                    <a:pt x="0" y="68580"/>
                  </a:moveTo>
                  <a:lnTo>
                    <a:pt x="2339340" y="7620"/>
                  </a:lnTo>
                  <a:lnTo>
                    <a:pt x="2712720" y="0"/>
                  </a:lnTo>
                  <a:cubicBezTo>
                    <a:pt x="2763520" y="0"/>
                    <a:pt x="2703830" y="3810"/>
                    <a:pt x="2644140" y="7620"/>
                  </a:cubicBezTo>
                </a:path>
              </a:pathLst>
            </a:custGeom>
            <a:ln w="9525">
              <a:solidFill>
                <a:srgbClr val="0080C9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e-DE" dirty="0"/>
            </a:p>
          </p:txBody>
        </p:sp>
      </p:grpSp>
    </p:spTree>
    <p:extLst>
      <p:ext uri="{BB962C8B-B14F-4D97-AF65-F5344CB8AC3E}">
        <p14:creationId xmlns:p14="http://schemas.microsoft.com/office/powerpoint/2010/main" val="65638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 13">
            <a:extLst>
              <a:ext uri="{FF2B5EF4-FFF2-40B4-BE49-F238E27FC236}">
                <a16:creationId xmlns:a16="http://schemas.microsoft.com/office/drawing/2014/main" id="{3689184B-2BB6-4973-93C5-411D58F90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5733" cy="4571179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1462057" y="952003"/>
            <a:ext cx="62198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erweitert Microsoft Outlook</a:t>
            </a:r>
          </a:p>
        </p:txBody>
      </p:sp>
      <p:sp>
        <p:nvSpPr>
          <p:cNvPr id="8" name="Textfeld 7"/>
          <p:cNvSpPr txBox="1">
            <a:spLocks noChangeArrowheads="1"/>
          </p:cNvSpPr>
          <p:nvPr/>
        </p:nvSpPr>
        <p:spPr bwMode="auto">
          <a:xfrm>
            <a:off x="142921" y="1663200"/>
            <a:ext cx="2689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de-DE" sz="1200" b="1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directly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accessible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Microsoft Outlook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just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12" name="Textfeld 11"/>
          <p:cNvSpPr txBox="1">
            <a:spLocks noChangeArrowheads="1"/>
          </p:cNvSpPr>
          <p:nvPr/>
        </p:nvSpPr>
        <p:spPr bwMode="auto">
          <a:xfrm>
            <a:off x="142920" y="3029301"/>
            <a:ext cx="2689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Create </a:t>
            </a:r>
            <a:r>
              <a:rPr lang="de-DE" sz="1200" b="1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visual</a:t>
            </a:r>
            <a:r>
              <a:rPr lang="de-DE" sz="1200" b="1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b="1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dashboards</a:t>
            </a:r>
            <a:r>
              <a:rPr lang="de-DE" sz="1200" b="1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comprised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various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diagram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options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data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sources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13" name="Textfeld 12"/>
          <p:cNvSpPr txBox="1">
            <a:spLocks noChangeArrowheads="1"/>
          </p:cNvSpPr>
          <p:nvPr/>
        </p:nvSpPr>
        <p:spPr bwMode="auto">
          <a:xfrm>
            <a:off x="134984" y="4395402"/>
            <a:ext cx="26892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</a:t>
            </a:r>
            <a:r>
              <a:rPr lang="de-DE" sz="1200" b="1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b="1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list</a:t>
            </a:r>
            <a:r>
              <a:rPr lang="de-DE" sz="1200" b="1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gives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overview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all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projects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InLoox. Use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custom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rules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highlight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certain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projects</a:t>
            </a:r>
            <a:r>
              <a:rPr lang="de-DE" sz="120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18" name="Legende mit Linie 2 17"/>
          <p:cNvSpPr/>
          <p:nvPr/>
        </p:nvSpPr>
        <p:spPr>
          <a:xfrm>
            <a:off x="5456145" y="1860659"/>
            <a:ext cx="469900" cy="125412"/>
          </a:xfrm>
          <a:prstGeom prst="borderCallout2">
            <a:avLst>
              <a:gd name="adj1" fmla="val 46598"/>
              <a:gd name="adj2" fmla="val -901"/>
              <a:gd name="adj3" fmla="val -21866"/>
              <a:gd name="adj4" fmla="val -572424"/>
              <a:gd name="adj5" fmla="val 38752"/>
              <a:gd name="adj6" fmla="val -622359"/>
            </a:avLst>
          </a:prstGeom>
          <a:noFill/>
          <a:ln w="10160" cap="flat" cmpd="sng" algn="ctr">
            <a:solidFill>
              <a:srgbClr val="0080C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4572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8"/>
              <a:ea typeface="+mn-ea"/>
              <a:cs typeface="+mn-cs"/>
            </a:endParaRPr>
          </a:p>
        </p:txBody>
      </p:sp>
      <p:sp>
        <p:nvSpPr>
          <p:cNvPr id="19" name="Legende mit Linie 2 18"/>
          <p:cNvSpPr/>
          <p:nvPr/>
        </p:nvSpPr>
        <p:spPr>
          <a:xfrm>
            <a:off x="3143250" y="5829300"/>
            <a:ext cx="659130" cy="220980"/>
          </a:xfrm>
          <a:prstGeom prst="borderCallout2">
            <a:avLst>
              <a:gd name="adj1" fmla="val 48923"/>
              <a:gd name="adj2" fmla="val -626"/>
              <a:gd name="adj3" fmla="val -1342210"/>
              <a:gd name="adj4" fmla="val -53703"/>
              <a:gd name="adj5" fmla="val -1678504"/>
              <a:gd name="adj6" fmla="val -101304"/>
            </a:avLst>
          </a:prstGeom>
          <a:noFill/>
          <a:ln w="10160" cap="flat" cmpd="sng" algn="ctr">
            <a:solidFill>
              <a:srgbClr val="0080C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4572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8"/>
              <a:ea typeface="+mn-ea"/>
              <a:cs typeface="+mn-cs"/>
            </a:endParaRP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BD36AC02-6878-45B2-B14E-C9C4F5ED79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4" y="1659617"/>
            <a:ext cx="5976805" cy="4572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774B585F-6E9E-494F-B949-73072315EE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660" y="1659617"/>
            <a:ext cx="5976811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24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Bildplatzhalter 21">
            <a:extLst>
              <a:ext uri="{FF2B5EF4-FFF2-40B4-BE49-F238E27FC236}">
                <a16:creationId xmlns:a16="http://schemas.microsoft.com/office/drawing/2014/main" id="{BF5C488E-6CF4-48F5-BABD-018064C7B0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7050" y="1663045"/>
            <a:ext cx="5951537" cy="4552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feld 29"/>
          <p:cNvSpPr txBox="1"/>
          <p:nvPr/>
        </p:nvSpPr>
        <p:spPr>
          <a:xfrm>
            <a:off x="1965325" y="952003"/>
            <a:ext cx="52133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detail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feld 6"/>
          <p:cNvSpPr txBox="1">
            <a:spLocks noChangeArrowheads="1"/>
          </p:cNvSpPr>
          <p:nvPr/>
        </p:nvSpPr>
        <p:spPr bwMode="auto">
          <a:xfrm>
            <a:off x="147593" y="1669635"/>
            <a:ext cx="2689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Clearly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structure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Outlook.</a:t>
            </a:r>
          </a:p>
        </p:txBody>
      </p:sp>
      <p:sp>
        <p:nvSpPr>
          <p:cNvPr id="11" name="Textfeld 10"/>
          <p:cNvSpPr txBox="1">
            <a:spLocks noChangeArrowheads="1"/>
          </p:cNvSpPr>
          <p:nvPr/>
        </p:nvSpPr>
        <p:spPr bwMode="auto">
          <a:xfrm>
            <a:off x="147593" y="2676110"/>
            <a:ext cx="2689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contacts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resources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Project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responsiblities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clearly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defined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15" name="Textfeld 14"/>
          <p:cNvSpPr txBox="1">
            <a:spLocks noChangeArrowheads="1"/>
          </p:cNvSpPr>
          <p:nvPr/>
        </p:nvSpPr>
        <p:spPr bwMode="auto">
          <a:xfrm>
            <a:off x="139656" y="3682585"/>
            <a:ext cx="26892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custom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fields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enhance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it.</a:t>
            </a:r>
          </a:p>
        </p:txBody>
      </p:sp>
      <p:sp>
        <p:nvSpPr>
          <p:cNvPr id="19" name="Textfeld 18"/>
          <p:cNvSpPr txBox="1">
            <a:spLocks noChangeArrowheads="1"/>
          </p:cNvSpPr>
          <p:nvPr/>
        </p:nvSpPr>
        <p:spPr bwMode="auto">
          <a:xfrm>
            <a:off x="147593" y="4504394"/>
            <a:ext cx="26892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communicate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team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format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comments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needed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20" name="Legende mit Linie 2 19"/>
          <p:cNvSpPr/>
          <p:nvPr/>
        </p:nvSpPr>
        <p:spPr>
          <a:xfrm>
            <a:off x="3067050" y="2620963"/>
            <a:ext cx="3206749" cy="1090612"/>
          </a:xfrm>
          <a:prstGeom prst="borderCallout2">
            <a:avLst>
              <a:gd name="adj1" fmla="val 48604"/>
              <a:gd name="adj2" fmla="val -45"/>
              <a:gd name="adj3" fmla="val -8118"/>
              <a:gd name="adj4" fmla="val -9824"/>
              <a:gd name="adj5" fmla="val -49838"/>
              <a:gd name="adj6" fmla="val -24088"/>
            </a:avLst>
          </a:prstGeom>
          <a:noFill/>
          <a:ln w="10160">
            <a:solidFill>
              <a:srgbClr val="0080C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21" name="Legende mit Linie 2 20"/>
          <p:cNvSpPr/>
          <p:nvPr/>
        </p:nvSpPr>
        <p:spPr>
          <a:xfrm>
            <a:off x="3067050" y="3736975"/>
            <a:ext cx="3206749" cy="1069975"/>
          </a:xfrm>
          <a:prstGeom prst="borderCallout2">
            <a:avLst>
              <a:gd name="adj1" fmla="val 48390"/>
              <a:gd name="adj2" fmla="val -45"/>
              <a:gd name="adj3" fmla="val -11173"/>
              <a:gd name="adj4" fmla="val -8683"/>
              <a:gd name="adj5" fmla="val -42712"/>
              <a:gd name="adj6" fmla="val -23310"/>
            </a:avLst>
          </a:prstGeom>
          <a:noFill/>
          <a:ln w="10160">
            <a:solidFill>
              <a:srgbClr val="0080C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27" name="Textfeld 26"/>
          <p:cNvSpPr txBox="1">
            <a:spLocks noChangeArrowheads="1"/>
          </p:cNvSpPr>
          <p:nvPr/>
        </p:nvSpPr>
        <p:spPr bwMode="auto">
          <a:xfrm>
            <a:off x="147593" y="5695535"/>
            <a:ext cx="2689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Team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members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file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requests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management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approve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them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22" name="Legende mit Linie 2 21"/>
          <p:cNvSpPr/>
          <p:nvPr/>
        </p:nvSpPr>
        <p:spPr>
          <a:xfrm>
            <a:off x="3067050" y="4832350"/>
            <a:ext cx="3197224" cy="577850"/>
          </a:xfrm>
          <a:prstGeom prst="borderCallout2">
            <a:avLst>
              <a:gd name="adj1" fmla="val 49385"/>
              <a:gd name="adj2" fmla="val -69"/>
              <a:gd name="adj3" fmla="val -127056"/>
              <a:gd name="adj4" fmla="val -14113"/>
              <a:gd name="adj5" fmla="val -143863"/>
              <a:gd name="adj6" fmla="val -18270"/>
            </a:avLst>
          </a:prstGeom>
          <a:noFill/>
          <a:ln w="10160">
            <a:solidFill>
              <a:srgbClr val="0080C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23" name="Rechteck 22"/>
          <p:cNvSpPr/>
          <p:nvPr/>
        </p:nvSpPr>
        <p:spPr>
          <a:xfrm>
            <a:off x="6319836" y="2620963"/>
            <a:ext cx="2578101" cy="3538537"/>
          </a:xfrm>
          <a:prstGeom prst="rect">
            <a:avLst/>
          </a:prstGeom>
          <a:noFill/>
          <a:ln w="10160">
            <a:solidFill>
              <a:srgbClr val="0080C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458E5600-C18C-4333-8C53-7811C68DDD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4151" cy="456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136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5" grpId="0"/>
      <p:bldP spid="19" grpId="0"/>
      <p:bldP spid="20" grpId="0" animBg="1"/>
      <p:bldP spid="21" grpId="0" animBg="1"/>
      <p:bldP spid="27" grpId="0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6"/>
          <p:cNvSpPr txBox="1">
            <a:spLocks/>
          </p:cNvSpPr>
          <p:nvPr/>
        </p:nvSpPr>
        <p:spPr>
          <a:xfrm>
            <a:off x="148365" y="1681845"/>
            <a:ext cx="2713037" cy="1325563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Lists</a:t>
            </a: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Create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checklists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view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them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list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card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view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de-DE" sz="1200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Inhaltsplatzhalter 26"/>
          <p:cNvSpPr txBox="1">
            <a:spLocks/>
          </p:cNvSpPr>
          <p:nvPr/>
        </p:nvSpPr>
        <p:spPr>
          <a:xfrm>
            <a:off x="157890" y="3237395"/>
            <a:ext cx="2713037" cy="423011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Customize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lists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according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own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needs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14" name="Inhaltsplatzhalter 26"/>
          <p:cNvSpPr txBox="1">
            <a:spLocks/>
          </p:cNvSpPr>
          <p:nvPr/>
        </p:nvSpPr>
        <p:spPr>
          <a:xfrm>
            <a:off x="145190" y="4223517"/>
            <a:ext cx="2713037" cy="752475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Link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lists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elements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such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de-DE" sz="1200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" name="Textfeld 19"/>
          <p:cNvSpPr txBox="1"/>
          <p:nvPr/>
        </p:nvSpPr>
        <p:spPr>
          <a:xfrm>
            <a:off x="1965325" y="952003"/>
            <a:ext cx="52133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Lists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B530FB78-841A-4EC0-A3D8-3F55807E0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69348" cy="463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58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platzhalter 28">
            <a:extLst>
              <a:ext uri="{FF2B5EF4-FFF2-40B4-BE49-F238E27FC236}">
                <a16:creationId xmlns:a16="http://schemas.microsoft.com/office/drawing/2014/main" id="{06CE8C80-1C2C-4492-A7C8-53B698822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220" y="1661161"/>
            <a:ext cx="5956880" cy="4556758"/>
          </a:xfrm>
          <a:prstGeom prst="rect">
            <a:avLst/>
          </a:prstGeom>
        </p:spPr>
      </p:pic>
      <p:sp>
        <p:nvSpPr>
          <p:cNvPr id="3" name="Inhaltsplatzhalter 26"/>
          <p:cNvSpPr txBox="1">
            <a:spLocks/>
          </p:cNvSpPr>
          <p:nvPr/>
        </p:nvSpPr>
        <p:spPr>
          <a:xfrm>
            <a:off x="157074" y="1690554"/>
            <a:ext cx="2713037" cy="1325563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Mind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maps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Collect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organize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ideas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Outlook. </a:t>
            </a:r>
            <a:endParaRPr lang="de-DE" sz="1200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Inhaltsplatzhalter 26"/>
          <p:cNvSpPr txBox="1">
            <a:spLocks/>
          </p:cNvSpPr>
          <p:nvPr/>
        </p:nvSpPr>
        <p:spPr>
          <a:xfrm>
            <a:off x="153899" y="3147879"/>
            <a:ext cx="2713037" cy="877888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icons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visualize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ideas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attach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mind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map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nodes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de-DE" sz="1200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Inhaltsplatzhalter 26"/>
          <p:cNvSpPr txBox="1">
            <a:spLocks/>
          </p:cNvSpPr>
          <p:nvPr/>
        </p:nvSpPr>
        <p:spPr>
          <a:xfrm>
            <a:off x="160248" y="4422725"/>
            <a:ext cx="2713037" cy="752475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Define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progress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node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assign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resources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node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de-DE" sz="1200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Inhaltsplatzhalter 26"/>
          <p:cNvSpPr txBox="1">
            <a:spLocks/>
          </p:cNvSpPr>
          <p:nvPr/>
        </p:nvSpPr>
        <p:spPr>
          <a:xfrm>
            <a:off x="157074" y="5449754"/>
            <a:ext cx="2713037" cy="752475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Copy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mind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maps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plan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turn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mind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map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nodes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21" name="Legende mit Linie 2 20"/>
          <p:cNvSpPr/>
          <p:nvPr/>
        </p:nvSpPr>
        <p:spPr>
          <a:xfrm>
            <a:off x="4408544" y="3586823"/>
            <a:ext cx="1076267" cy="271384"/>
          </a:xfrm>
          <a:prstGeom prst="borderCallout2">
            <a:avLst>
              <a:gd name="adj1" fmla="val 50465"/>
              <a:gd name="adj2" fmla="val -179"/>
              <a:gd name="adj3" fmla="val 18750"/>
              <a:gd name="adj4" fmla="val -16667"/>
              <a:gd name="adj5" fmla="val -603"/>
              <a:gd name="adj6" fmla="val -198852"/>
            </a:avLst>
          </a:prstGeom>
          <a:noFill/>
          <a:ln w="10160">
            <a:solidFill>
              <a:srgbClr val="0080C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22" name="Legende mit Linie 2 21"/>
          <p:cNvSpPr/>
          <p:nvPr/>
        </p:nvSpPr>
        <p:spPr>
          <a:xfrm>
            <a:off x="4216261" y="4798962"/>
            <a:ext cx="1006475" cy="304800"/>
          </a:xfrm>
          <a:prstGeom prst="borderCallout2">
            <a:avLst>
              <a:gd name="adj1" fmla="val 52365"/>
              <a:gd name="adj2" fmla="val -231"/>
              <a:gd name="adj3" fmla="val 48818"/>
              <a:gd name="adj4" fmla="val -84293"/>
              <a:gd name="adj5" fmla="val -18113"/>
              <a:gd name="adj6" fmla="val -166374"/>
            </a:avLst>
          </a:prstGeom>
          <a:noFill/>
          <a:ln w="10160">
            <a:solidFill>
              <a:srgbClr val="0080C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25" name="Textfeld 24"/>
          <p:cNvSpPr txBox="1"/>
          <p:nvPr/>
        </p:nvSpPr>
        <p:spPr>
          <a:xfrm>
            <a:off x="873071" y="952003"/>
            <a:ext cx="7397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Collect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structure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brainstorm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ideas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F66359CE-4FCA-49AC-9F57-B79AD6D9E7A0}"/>
              </a:ext>
            </a:extLst>
          </p:cNvPr>
          <p:cNvSpPr/>
          <p:nvPr/>
        </p:nvSpPr>
        <p:spPr>
          <a:xfrm>
            <a:off x="3052686" y="1662092"/>
            <a:ext cx="5989320" cy="4562475"/>
          </a:xfrm>
          <a:prstGeom prst="rect">
            <a:avLst/>
          </a:prstGeom>
          <a:solidFill>
            <a:schemeClr val="bg1">
              <a:alpha val="85000"/>
            </a:schemeClr>
          </a:solidFill>
          <a:ln w="1016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1C769685-66DF-4F7E-B7CA-50F05136DE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160" y="3690427"/>
            <a:ext cx="2757301" cy="144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05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8" grpId="0"/>
      <p:bldP spid="21" grpId="0" animBg="1"/>
      <p:bldP spid="2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6"/>
          <p:cNvSpPr txBox="1">
            <a:spLocks/>
          </p:cNvSpPr>
          <p:nvPr/>
        </p:nvSpPr>
        <p:spPr>
          <a:xfrm>
            <a:off x="165783" y="1690554"/>
            <a:ext cx="2713037" cy="1325563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Tasks</a:t>
            </a: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Create,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assign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organize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a virtual Kanban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board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independently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from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schedule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de-DE" sz="1200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Inhaltsplatzhalter 26"/>
          <p:cNvSpPr txBox="1">
            <a:spLocks/>
          </p:cNvSpPr>
          <p:nvPr/>
        </p:nvSpPr>
        <p:spPr>
          <a:xfrm>
            <a:off x="165783" y="3405054"/>
            <a:ext cx="2713037" cy="877888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Leave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comment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on a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automatically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notify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team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members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about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changes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de-DE" sz="1200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Inhaltsplatzhalter 26"/>
          <p:cNvSpPr txBox="1">
            <a:spLocks/>
          </p:cNvSpPr>
          <p:nvPr/>
        </p:nvSpPr>
        <p:spPr>
          <a:xfrm>
            <a:off x="165783" y="4671879"/>
            <a:ext cx="2713037" cy="752475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Drag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drop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plan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assign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them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The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project‘s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progress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will 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update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automatically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soon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marked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"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Done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“.</a:t>
            </a:r>
            <a:endParaRPr lang="de-DE" sz="1200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" name="Textfeld 19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management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B6A6D3FF-2D76-43F5-B467-9936A6B02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199" y="1663200"/>
            <a:ext cx="5979599" cy="4574138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5283AC7B-7389-4A8E-97F4-EB9AB2AA458D}"/>
              </a:ext>
            </a:extLst>
          </p:cNvPr>
          <p:cNvSpPr/>
          <p:nvPr/>
        </p:nvSpPr>
        <p:spPr>
          <a:xfrm>
            <a:off x="3067200" y="1663200"/>
            <a:ext cx="5979600" cy="4572000"/>
          </a:xfrm>
          <a:prstGeom prst="rect">
            <a:avLst/>
          </a:prstGeom>
          <a:solidFill>
            <a:schemeClr val="bg1">
              <a:alpha val="85000"/>
            </a:schemeClr>
          </a:solidFill>
          <a:ln w="1016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id="{B0031C61-5964-4A62-A86E-1C00385DCB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763" y="2788425"/>
            <a:ext cx="5497314" cy="3389182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7E655192-03E9-47A4-B270-5B0EF32715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199" y="1690554"/>
            <a:ext cx="5979599" cy="4574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007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254000" y="1565275"/>
            <a:ext cx="2411413" cy="1035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de-DE" sz="120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120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8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1200" dirty="0">
              <a:solidFill>
                <a:schemeClr val="tx1">
                  <a:lumMod val="50000"/>
                  <a:lumOff val="50000"/>
                </a:schemeClr>
              </a:solidFill>
              <a:latin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1200" dirty="0">
              <a:solidFill>
                <a:schemeClr val="tx1">
                  <a:lumMod val="50000"/>
                  <a:lumOff val="50000"/>
                </a:schemeClr>
              </a:solidFill>
              <a:latin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120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8"/>
              <a:cs typeface="+mn-cs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166910" y="1681385"/>
            <a:ext cx="2411413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Ressource &amp;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workload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management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Keep an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eye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team‘s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workload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Outlook.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166908" y="2950141"/>
            <a:ext cx="2193925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comprehensive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overview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team‘s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workload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utilization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equipment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166908" y="3974672"/>
            <a:ext cx="2193925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also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takes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from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Exchange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calendar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account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0" name="Textfeld 19"/>
          <p:cNvSpPr txBox="1"/>
          <p:nvPr/>
        </p:nvSpPr>
        <p:spPr>
          <a:xfrm>
            <a:off x="166908" y="4999203"/>
            <a:ext cx="21939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Display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workload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specific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teams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departments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</p:txBody>
      </p:sp>
      <p:sp>
        <p:nvSpPr>
          <p:cNvPr id="27" name="Textfeld 26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Visualize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staff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workload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BB4C4034-672F-46FE-8D75-F5A8195AA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8897" cy="4573600"/>
          </a:xfrm>
          <a:prstGeom prst="rect">
            <a:avLst/>
          </a:prstGeom>
        </p:spPr>
      </p:pic>
      <p:sp>
        <p:nvSpPr>
          <p:cNvPr id="18" name="Rechteck 17">
            <a:extLst>
              <a:ext uri="{FF2B5EF4-FFF2-40B4-BE49-F238E27FC236}">
                <a16:creationId xmlns:a16="http://schemas.microsoft.com/office/drawing/2014/main" id="{EE311DCF-E1EF-4C13-99FE-96C4225EE42E}"/>
              </a:ext>
            </a:extLst>
          </p:cNvPr>
          <p:cNvSpPr/>
          <p:nvPr/>
        </p:nvSpPr>
        <p:spPr>
          <a:xfrm>
            <a:off x="3067200" y="1663200"/>
            <a:ext cx="5976000" cy="4636800"/>
          </a:xfrm>
          <a:prstGeom prst="rect">
            <a:avLst/>
          </a:prstGeom>
          <a:solidFill>
            <a:schemeClr val="bg1">
              <a:alpha val="85000"/>
            </a:schemeClr>
          </a:solidFill>
          <a:ln w="1016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id="{5607F3D5-477E-4326-AA95-89C6179607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847173"/>
            <a:ext cx="5974146" cy="753151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E0767072-C6E4-4948-841D-EB69BDDA8F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667" y="4248392"/>
            <a:ext cx="3906173" cy="121072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87FB385A-CA9D-4A02-AB0C-A63A886143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993" y="2928533"/>
            <a:ext cx="3899793" cy="107799"/>
          </a:xfrm>
          <a:prstGeom prst="rect">
            <a:avLst/>
          </a:prstGeom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25DCC979-6809-4112-930A-5DEA6D2517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842" y="3982933"/>
            <a:ext cx="3906173" cy="121072"/>
          </a:xfrm>
          <a:prstGeom prst="rect">
            <a:avLst/>
          </a:prstGeom>
        </p:spPr>
      </p:pic>
      <p:sp>
        <p:nvSpPr>
          <p:cNvPr id="33" name="Legende mit Linie 2 26">
            <a:extLst>
              <a:ext uri="{FF2B5EF4-FFF2-40B4-BE49-F238E27FC236}">
                <a16:creationId xmlns:a16="http://schemas.microsoft.com/office/drawing/2014/main" id="{62E6CEB0-A1E5-4573-B777-80DBC2B1CC06}"/>
              </a:ext>
            </a:extLst>
          </p:cNvPr>
          <p:cNvSpPr/>
          <p:nvPr/>
        </p:nvSpPr>
        <p:spPr>
          <a:xfrm>
            <a:off x="3352800" y="2666823"/>
            <a:ext cx="4045223" cy="1924227"/>
          </a:xfrm>
          <a:prstGeom prst="borderCallout2">
            <a:avLst>
              <a:gd name="adj1" fmla="val 99930"/>
              <a:gd name="adj2" fmla="val -92"/>
              <a:gd name="adj3" fmla="val 44490"/>
              <a:gd name="adj4" fmla="val -16432"/>
              <a:gd name="adj5" fmla="val 38744"/>
              <a:gd name="adj6" fmla="val -2382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34" name="Grafik 33">
            <a:extLst>
              <a:ext uri="{FF2B5EF4-FFF2-40B4-BE49-F238E27FC236}">
                <a16:creationId xmlns:a16="http://schemas.microsoft.com/office/drawing/2014/main" id="{12AB7278-6239-436E-BEBC-7E4C7C62B7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8023" y="2666823"/>
            <a:ext cx="1589487" cy="312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316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20" grpId="0"/>
      <p:bldP spid="18" grpId="0" animBg="1"/>
      <p:bldP spid="33" grpId="0" animBg="1"/>
      <p:bldP spid="3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58884" y="1679393"/>
            <a:ext cx="252095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scheduling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 simple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complex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Outlook. 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158884" y="3264210"/>
            <a:ext cx="251936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Critical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path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Critical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planning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elements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highlighted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red. </a:t>
            </a:r>
          </a:p>
        </p:txBody>
      </p:sp>
      <p:sp>
        <p:nvSpPr>
          <p:cNvPr id="14" name="Textfeld 13"/>
          <p:cNvSpPr txBox="1"/>
          <p:nvPr/>
        </p:nvSpPr>
        <p:spPr>
          <a:xfrm>
            <a:off x="158884" y="4849027"/>
            <a:ext cx="236061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Synchronization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Synchronize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planning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elements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such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activities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milestones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Tasks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Calendar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cxnSp>
        <p:nvCxnSpPr>
          <p:cNvPr id="17" name="Gerade Verbindung 10"/>
          <p:cNvCxnSpPr/>
          <p:nvPr/>
        </p:nvCxnSpPr>
        <p:spPr>
          <a:xfrm>
            <a:off x="3396725" y="1095376"/>
            <a:ext cx="3442627" cy="1588"/>
          </a:xfrm>
          <a:prstGeom prst="line">
            <a:avLst/>
          </a:prstGeom>
          <a:ln w="3175" cap="flat" cmpd="sng" algn="ctr">
            <a:gradFill flip="none" rotWithShape="1">
              <a:gsLst>
                <a:gs pos="0">
                  <a:schemeClr val="bg1">
                    <a:lumMod val="95000"/>
                    <a:alpha val="30000"/>
                  </a:schemeClr>
                </a:gs>
                <a:gs pos="100000">
                  <a:schemeClr val="bg1">
                    <a:lumMod val="95000"/>
                    <a:alpha val="30000"/>
                  </a:schemeClr>
                </a:gs>
                <a:gs pos="50000">
                  <a:schemeClr val="tx1">
                    <a:lumMod val="75000"/>
                    <a:lumOff val="25000"/>
                    <a:alpha val="30000"/>
                  </a:schemeClr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feld 19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Keep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schedule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under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control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D757844E-32D0-4E25-8D59-F97779B62A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4150" cy="4569970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C189DD97-6F98-4EA7-A703-144C93EAB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9600" cy="4574138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88F0736F-0A6A-4923-BDE1-0A9C1869D684}"/>
              </a:ext>
            </a:extLst>
          </p:cNvPr>
          <p:cNvSpPr/>
          <p:nvPr/>
        </p:nvSpPr>
        <p:spPr>
          <a:xfrm>
            <a:off x="3067200" y="1663200"/>
            <a:ext cx="5979600" cy="4572000"/>
          </a:xfrm>
          <a:prstGeom prst="rect">
            <a:avLst/>
          </a:prstGeom>
          <a:solidFill>
            <a:schemeClr val="bg1">
              <a:alpha val="85000"/>
            </a:schemeClr>
          </a:solidFill>
          <a:ln w="1016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fik 21">
            <a:extLst>
              <a:ext uri="{FF2B5EF4-FFF2-40B4-BE49-F238E27FC236}">
                <a16:creationId xmlns:a16="http://schemas.microsoft.com/office/drawing/2014/main" id="{2FB49C05-3488-41F6-A38A-024DBD9383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1" y="1867609"/>
            <a:ext cx="5974149" cy="80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8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/>
          <p:cNvSpPr txBox="1"/>
          <p:nvPr/>
        </p:nvSpPr>
        <p:spPr>
          <a:xfrm>
            <a:off x="158884" y="1685227"/>
            <a:ext cx="252095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Efficient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scheduling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Display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constraints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dependencies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work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calendar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Outlook. </a:t>
            </a:r>
          </a:p>
        </p:txBody>
      </p:sp>
      <p:sp>
        <p:nvSpPr>
          <p:cNvPr id="13" name="Textfeld 12"/>
          <p:cNvSpPr txBox="1"/>
          <p:nvPr/>
        </p:nvSpPr>
        <p:spPr>
          <a:xfrm>
            <a:off x="160472" y="3273371"/>
            <a:ext cx="251936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groups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Connect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interdependent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overview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multiple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at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once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 </a:t>
            </a:r>
          </a:p>
        </p:txBody>
      </p:sp>
      <p:sp>
        <p:nvSpPr>
          <p:cNvPr id="17" name="Textfeld 16"/>
          <p:cNvSpPr txBox="1"/>
          <p:nvPr/>
        </p:nvSpPr>
        <p:spPr>
          <a:xfrm>
            <a:off x="158884" y="5068268"/>
            <a:ext cx="24296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Calendar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view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global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calendar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shows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activities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milestones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calendar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view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Professional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planning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4F58FE31-3147-4A41-8462-2D6FE12BB6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4150" cy="4569970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4620FB32-5EBC-422B-AE1F-C36ACF674B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4150" cy="4569970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ADC8934F-F774-4587-BCA8-6B177CC002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7315" cy="457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502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56436" y="1675584"/>
            <a:ext cx="2432050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notifies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team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members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new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overdue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  <a:p>
            <a:pPr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Outlook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calendar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plan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always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synchronized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up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-date. 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156436" y="3507003"/>
            <a:ext cx="225583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open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always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sight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ín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side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panel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11" name="Rechteck 10"/>
          <p:cNvSpPr/>
          <p:nvPr/>
        </p:nvSpPr>
        <p:spPr>
          <a:xfrm>
            <a:off x="7259638" y="4919663"/>
            <a:ext cx="1774825" cy="1296987"/>
          </a:xfrm>
          <a:prstGeom prst="rect">
            <a:avLst/>
          </a:prstGeom>
          <a:solidFill>
            <a:schemeClr val="bg1">
              <a:alpha val="75000"/>
            </a:schemeClr>
          </a:solidFill>
          <a:ln w="1016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15" name="Textfeld 14"/>
          <p:cNvSpPr txBox="1"/>
          <p:nvPr/>
        </p:nvSpPr>
        <p:spPr>
          <a:xfrm>
            <a:off x="156436" y="4599759"/>
            <a:ext cx="207486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Display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details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just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156436" y="5512469"/>
            <a:ext cx="232251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Mark a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"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Done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“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plan will update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itself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26" name="Textfeld 25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Rückmeldungen zum Projektfortschritt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C9B2DE41-F524-4D60-BF0C-90BD413CE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80480" cy="4574812"/>
          </a:xfrm>
          <a:prstGeom prst="rect">
            <a:avLst/>
          </a:prstGeom>
        </p:spPr>
      </p:pic>
      <p:sp>
        <p:nvSpPr>
          <p:cNvPr id="14" name="Rechteck 13">
            <a:extLst>
              <a:ext uri="{FF2B5EF4-FFF2-40B4-BE49-F238E27FC236}">
                <a16:creationId xmlns:a16="http://schemas.microsoft.com/office/drawing/2014/main" id="{FDEB1CD6-F5CC-4F6E-925D-C972B192635D}"/>
              </a:ext>
            </a:extLst>
          </p:cNvPr>
          <p:cNvSpPr/>
          <p:nvPr/>
        </p:nvSpPr>
        <p:spPr>
          <a:xfrm>
            <a:off x="3067200" y="1663200"/>
            <a:ext cx="5976000" cy="4568400"/>
          </a:xfrm>
          <a:prstGeom prst="rect">
            <a:avLst/>
          </a:prstGeom>
          <a:solidFill>
            <a:schemeClr val="bg1">
              <a:alpha val="85000"/>
            </a:schemeClr>
          </a:solidFill>
          <a:ln w="1016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840603C9-6069-442D-B4D2-20C1145871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235" y="2664099"/>
            <a:ext cx="1767990" cy="2596939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3054E032-6EC0-4FC0-B887-1841F5BB04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863" y="2342166"/>
            <a:ext cx="3842349" cy="321046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4510062C-CC32-451C-902D-301D6E0390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537" y="2962770"/>
            <a:ext cx="229775" cy="22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135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5" grpId="0"/>
      <p:bldP spid="19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17"/>
          <p:cNvSpPr txBox="1">
            <a:spLocks/>
          </p:cNvSpPr>
          <p:nvPr/>
        </p:nvSpPr>
        <p:spPr>
          <a:xfrm>
            <a:off x="165783" y="1685154"/>
            <a:ext cx="2713037" cy="1154112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Time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tracking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makes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easy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track time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record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effort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needed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de-DE" sz="1200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165783" y="4426735"/>
            <a:ext cx="241776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Time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tracking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stop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watch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Time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long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task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assign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specific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14" name="Textfeld 13"/>
          <p:cNvSpPr txBox="1"/>
          <p:nvPr/>
        </p:nvSpPr>
        <p:spPr>
          <a:xfrm>
            <a:off x="165783" y="3217502"/>
            <a:ext cx="260826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also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take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data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(e.g.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sent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date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emails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account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time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tracking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entries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22" name="Textfeld 21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 time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tracking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F4A33568-3176-419B-A597-FCF0905E5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1" y="1663950"/>
            <a:ext cx="5982116" cy="4576063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C6C132B6-AD93-4D2C-BEAC-F67ABD98A0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8897" cy="4573601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D72F51AA-ADC9-48F2-AE01-6BF505275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981" y="1661968"/>
            <a:ext cx="5982116" cy="4576063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9B53C5D1-C33C-4E33-A062-37FFFC69BE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3603" y="3633001"/>
            <a:ext cx="1466825" cy="1085048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81398A83-1B46-4AB2-A9F6-598876D8F0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013" y="2039181"/>
            <a:ext cx="381914" cy="432000"/>
          </a:xfrm>
          <a:prstGeom prst="rect">
            <a:avLst/>
          </a:prstGeom>
        </p:spPr>
      </p:pic>
      <p:sp>
        <p:nvSpPr>
          <p:cNvPr id="25" name="Rechteck 24">
            <a:extLst>
              <a:ext uri="{FF2B5EF4-FFF2-40B4-BE49-F238E27FC236}">
                <a16:creationId xmlns:a16="http://schemas.microsoft.com/office/drawing/2014/main" id="{BFE32DFD-E766-4495-997B-3C4C628F3247}"/>
              </a:ext>
            </a:extLst>
          </p:cNvPr>
          <p:cNvSpPr/>
          <p:nvPr/>
        </p:nvSpPr>
        <p:spPr>
          <a:xfrm>
            <a:off x="6474542" y="2034380"/>
            <a:ext cx="360000" cy="432000"/>
          </a:xfrm>
          <a:prstGeom prst="rect">
            <a:avLst/>
          </a:prstGeom>
          <a:noFill/>
          <a:ln w="10160">
            <a:solidFill>
              <a:srgbClr val="0080C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171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feld 28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Smart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management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158884" y="1677490"/>
            <a:ext cx="2520950" cy="201593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Consistent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structure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spcBef>
                <a:spcPts val="300"/>
              </a:spcBef>
              <a:defRPr/>
            </a:pP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Organize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according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own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filing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structure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  <a:p>
            <a:pPr marL="342900" indent="-3420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000" fontAlgn="auto">
              <a:spcBef>
                <a:spcPts val="0"/>
              </a:spcBef>
              <a:spcAft>
                <a:spcPts val="300"/>
              </a:spcAft>
              <a:buFont typeface="Arial"/>
              <a:buNone/>
              <a:defRPr/>
            </a:pP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supports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</a:t>
            </a: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6213" indent="-1746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Local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drives</a:t>
            </a: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6213" indent="-1746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Networks</a:t>
            </a:r>
          </a:p>
          <a:p>
            <a:pPr marL="176213" indent="-1746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Internet links</a:t>
            </a:r>
          </a:p>
          <a:p>
            <a:pPr marL="176213" indent="-1746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Microsoft SharePoint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sites</a:t>
            </a: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158884" y="3768185"/>
            <a:ext cx="2520950" cy="68480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Aft>
                <a:spcPts val="300"/>
              </a:spcAft>
              <a:defRPr/>
            </a:pP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preview</a:t>
            </a: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Preview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Outlook. </a:t>
            </a:r>
          </a:p>
        </p:txBody>
      </p:sp>
      <p:sp>
        <p:nvSpPr>
          <p:cNvPr id="14" name="Textfeld 13"/>
          <p:cNvSpPr txBox="1"/>
          <p:nvPr/>
        </p:nvSpPr>
        <p:spPr>
          <a:xfrm>
            <a:off x="158884" y="4559139"/>
            <a:ext cx="2520950" cy="68480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Aft>
                <a:spcPts val="300"/>
              </a:spcAft>
              <a:defRPr/>
            </a:pP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Send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email</a:t>
            </a:r>
          </a:p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via email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InLoox. </a:t>
            </a:r>
          </a:p>
        </p:txBody>
      </p:sp>
      <p:sp>
        <p:nvSpPr>
          <p:cNvPr id="23" name="Textfeld 22"/>
          <p:cNvSpPr txBox="1"/>
          <p:nvPr/>
        </p:nvSpPr>
        <p:spPr>
          <a:xfrm>
            <a:off x="158884" y="5435058"/>
            <a:ext cx="2520950" cy="68480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Aft>
                <a:spcPts val="300"/>
              </a:spcAft>
              <a:defRPr/>
            </a:pP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Favorites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Favorite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important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find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them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more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quickly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pic>
        <p:nvPicPr>
          <p:cNvPr id="21" name="Grafik 20">
            <a:extLst>
              <a:ext uri="{FF2B5EF4-FFF2-40B4-BE49-F238E27FC236}">
                <a16:creationId xmlns:a16="http://schemas.microsoft.com/office/drawing/2014/main" id="{FA60798A-40B4-4C30-9894-9A12714903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8897" cy="4573600"/>
          </a:xfrm>
          <a:prstGeom prst="rect">
            <a:avLst/>
          </a:prstGeom>
        </p:spPr>
      </p:pic>
      <p:sp>
        <p:nvSpPr>
          <p:cNvPr id="22" name="Rechteck 21">
            <a:extLst>
              <a:ext uri="{FF2B5EF4-FFF2-40B4-BE49-F238E27FC236}">
                <a16:creationId xmlns:a16="http://schemas.microsoft.com/office/drawing/2014/main" id="{B3329DF1-58EE-44F2-B508-79D7A64B8FFD}"/>
              </a:ext>
            </a:extLst>
          </p:cNvPr>
          <p:cNvSpPr/>
          <p:nvPr/>
        </p:nvSpPr>
        <p:spPr>
          <a:xfrm>
            <a:off x="3067200" y="1663200"/>
            <a:ext cx="5976000" cy="4568400"/>
          </a:xfrm>
          <a:prstGeom prst="rect">
            <a:avLst/>
          </a:prstGeom>
          <a:solidFill>
            <a:schemeClr val="bg1">
              <a:alpha val="85000"/>
            </a:schemeClr>
          </a:solidFill>
          <a:ln w="1016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5" name="Grafik 24">
            <a:extLst>
              <a:ext uri="{FF2B5EF4-FFF2-40B4-BE49-F238E27FC236}">
                <a16:creationId xmlns:a16="http://schemas.microsoft.com/office/drawing/2014/main" id="{7E70BD48-2850-4366-A3E8-A327EDF939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776" y="3455922"/>
            <a:ext cx="4072125" cy="122035"/>
          </a:xfrm>
          <a:prstGeom prst="rect">
            <a:avLst/>
          </a:prstGeom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7FC017BB-3791-443F-BA7B-4FD8FF69BC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894" y="4448867"/>
            <a:ext cx="4026236" cy="1321207"/>
          </a:xfrm>
          <a:prstGeom prst="rect">
            <a:avLst/>
          </a:prstGeom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F18B91E3-3AC8-4E71-A4EC-A3B346C8BD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393" y="1852044"/>
            <a:ext cx="5934322" cy="951013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id="{F9375957-09C5-47C6-BA0E-4688D7BE05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247" y="2047062"/>
            <a:ext cx="294261" cy="432000"/>
          </a:xfrm>
          <a:prstGeom prst="rect">
            <a:avLst/>
          </a:prstGeom>
        </p:spPr>
      </p:pic>
      <p:sp>
        <p:nvSpPr>
          <p:cNvPr id="33" name="Rechteck 32">
            <a:extLst>
              <a:ext uri="{FF2B5EF4-FFF2-40B4-BE49-F238E27FC236}">
                <a16:creationId xmlns:a16="http://schemas.microsoft.com/office/drawing/2014/main" id="{9A5B06F7-5239-4855-8CF1-49F65568440E}"/>
              </a:ext>
            </a:extLst>
          </p:cNvPr>
          <p:cNvSpPr/>
          <p:nvPr/>
        </p:nvSpPr>
        <p:spPr>
          <a:xfrm>
            <a:off x="4963349" y="2047062"/>
            <a:ext cx="288000" cy="432000"/>
          </a:xfrm>
          <a:prstGeom prst="rect">
            <a:avLst/>
          </a:prstGeom>
          <a:noFill/>
          <a:ln w="10160">
            <a:solidFill>
              <a:srgbClr val="0080C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4" name="Grafik 33">
            <a:extLst>
              <a:ext uri="{FF2B5EF4-FFF2-40B4-BE49-F238E27FC236}">
                <a16:creationId xmlns:a16="http://schemas.microsoft.com/office/drawing/2014/main" id="{609A5257-7E31-41DD-ACF7-9D9711463A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694" y="2860593"/>
            <a:ext cx="1280109" cy="2916867"/>
          </a:xfrm>
          <a:prstGeom prst="rect">
            <a:avLst/>
          </a:prstGeom>
        </p:spPr>
      </p:pic>
      <p:sp>
        <p:nvSpPr>
          <p:cNvPr id="35" name="Rechteck 34">
            <a:extLst>
              <a:ext uri="{FF2B5EF4-FFF2-40B4-BE49-F238E27FC236}">
                <a16:creationId xmlns:a16="http://schemas.microsoft.com/office/drawing/2014/main" id="{9E41FA9D-BF1C-4315-887C-032CFA6AA8E4}"/>
              </a:ext>
            </a:extLst>
          </p:cNvPr>
          <p:cNvSpPr/>
          <p:nvPr/>
        </p:nvSpPr>
        <p:spPr>
          <a:xfrm>
            <a:off x="3536156" y="2981325"/>
            <a:ext cx="452438" cy="121444"/>
          </a:xfrm>
          <a:prstGeom prst="rect">
            <a:avLst/>
          </a:prstGeom>
          <a:noFill/>
          <a:ln w="10160">
            <a:solidFill>
              <a:srgbClr val="0080C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3156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23" grpId="0"/>
      <p:bldP spid="22" grpId="0" animBg="1"/>
      <p:bldP spid="33" grpId="0" animBg="1"/>
      <p:bldP spid="3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4"/>
          <p:cNvSpPr txBox="1">
            <a:spLocks/>
          </p:cNvSpPr>
          <p:nvPr/>
        </p:nvSpPr>
        <p:spPr>
          <a:xfrm>
            <a:off x="157073" y="1671909"/>
            <a:ext cx="2713037" cy="1192212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Assign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emails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including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attachments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directly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always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accessible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ribbon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This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enables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quickly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emails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just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12" name="Textfeld 11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Attach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emails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just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E97A6C02-1E63-464D-ADC0-5AB62E072D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4151" cy="4569969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818FCE4D-9225-417A-BF5D-5B160CA58214}"/>
              </a:ext>
            </a:extLst>
          </p:cNvPr>
          <p:cNvSpPr/>
          <p:nvPr/>
        </p:nvSpPr>
        <p:spPr>
          <a:xfrm>
            <a:off x="3067200" y="1663200"/>
            <a:ext cx="5976000" cy="4636800"/>
          </a:xfrm>
          <a:prstGeom prst="rect">
            <a:avLst/>
          </a:prstGeom>
          <a:solidFill>
            <a:schemeClr val="bg1">
              <a:alpha val="85000"/>
            </a:schemeClr>
          </a:solidFill>
          <a:ln w="1016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3BC6F2A9-ABF7-433A-807D-C587BAF5FC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091" y="2027238"/>
            <a:ext cx="1565888" cy="202985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EFE30FE9-8975-46A5-8D55-649BB41DF4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393" y="3368604"/>
            <a:ext cx="4148716" cy="2070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563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58883" y="1680362"/>
            <a:ext cx="270366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Defining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budget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easy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Outlook: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Compare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planned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actual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expenses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revenues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keep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budget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spending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control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158884" y="2969783"/>
            <a:ext cx="252095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planning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positions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time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tracking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entries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third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-party-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costs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calculate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budget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14" name="Textfeld 13"/>
          <p:cNvSpPr txBox="1"/>
          <p:nvPr/>
        </p:nvSpPr>
        <p:spPr>
          <a:xfrm>
            <a:off x="158884" y="4073928"/>
            <a:ext cx="25209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also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bill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continuous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costs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18" name="Textfeld 17"/>
          <p:cNvSpPr txBox="1"/>
          <p:nvPr/>
        </p:nvSpPr>
        <p:spPr>
          <a:xfrm>
            <a:off x="158884" y="4808742"/>
            <a:ext cx="239871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automatically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accesses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prices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quantity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from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company-wide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budget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positions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index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5" name="Textfeld 24"/>
          <p:cNvSpPr txBox="1"/>
          <p:nvPr/>
        </p:nvSpPr>
        <p:spPr>
          <a:xfrm>
            <a:off x="1124705" y="943294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budgets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made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easy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B62A3ED6-97C8-4CA2-B2FF-D7BF63A11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4150" cy="4569970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37DF80B3-C983-4677-A62B-FDEDC0221953}"/>
              </a:ext>
            </a:extLst>
          </p:cNvPr>
          <p:cNvSpPr/>
          <p:nvPr/>
        </p:nvSpPr>
        <p:spPr>
          <a:xfrm>
            <a:off x="3067200" y="1663200"/>
            <a:ext cx="5979600" cy="4568400"/>
          </a:xfrm>
          <a:prstGeom prst="rect">
            <a:avLst/>
          </a:prstGeom>
          <a:solidFill>
            <a:schemeClr val="bg1">
              <a:alpha val="85000"/>
            </a:schemeClr>
          </a:solidFill>
          <a:ln w="1016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311A86E4-8054-4A40-A92E-968AE5B9C7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626" y="2631164"/>
            <a:ext cx="2093506" cy="3550688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E2A4799-5703-4F1A-A263-60D5B3F0D0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750" y="1864663"/>
            <a:ext cx="5979600" cy="938248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89381F9D-5693-4E7D-96CD-051AAB0FCC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100" y="1682214"/>
            <a:ext cx="5974150" cy="456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59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8" grpId="0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6"/>
          <p:cNvSpPr txBox="1">
            <a:spLocks/>
          </p:cNvSpPr>
          <p:nvPr/>
        </p:nvSpPr>
        <p:spPr>
          <a:xfrm>
            <a:off x="157074" y="1680525"/>
            <a:ext cx="2713037" cy="458787"/>
          </a:xfrm>
          <a:prstGeom prst="rect">
            <a:avLst/>
          </a:prstGeom>
        </p:spPr>
        <p:txBody>
          <a:bodyPr/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comparison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planned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actual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expenses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visualized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graphs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diagrams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endParaRPr lang="de-DE" sz="1200" b="1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157074" y="3689563"/>
            <a:ext cx="260826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Select different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types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cost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items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displayed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14" name="Textfeld 13"/>
          <p:cNvSpPr txBox="1"/>
          <p:nvPr/>
        </p:nvSpPr>
        <p:spPr>
          <a:xfrm>
            <a:off x="157074" y="4510855"/>
            <a:ext cx="267017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Automatically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generate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monthly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cost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projections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help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track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costs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18" name="Textfeld 17"/>
          <p:cNvSpPr txBox="1"/>
          <p:nvPr/>
        </p:nvSpPr>
        <p:spPr>
          <a:xfrm>
            <a:off x="157074" y="2498939"/>
            <a:ext cx="2427287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early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warning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system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budget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overruns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highlighted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alert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possible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financial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risks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5" name="Textfeld 24"/>
          <p:cNvSpPr txBox="1"/>
          <p:nvPr/>
        </p:nvSpPr>
        <p:spPr>
          <a:xfrm>
            <a:off x="1124705" y="934585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Budget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overview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40C1807C-209D-437D-994B-980BD9FD8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8897" cy="4573601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B857CF1C-1611-4F89-8ADF-212204FF35B1}"/>
              </a:ext>
            </a:extLst>
          </p:cNvPr>
          <p:cNvSpPr/>
          <p:nvPr/>
        </p:nvSpPr>
        <p:spPr>
          <a:xfrm>
            <a:off x="3067200" y="1663200"/>
            <a:ext cx="5979600" cy="4568400"/>
          </a:xfrm>
          <a:prstGeom prst="rect">
            <a:avLst/>
          </a:prstGeom>
          <a:solidFill>
            <a:schemeClr val="bg1">
              <a:alpha val="85000"/>
            </a:schemeClr>
          </a:solidFill>
          <a:ln w="1016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35005E61-7887-4ABB-945C-8872228A97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406" y="2746825"/>
            <a:ext cx="542524" cy="746769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72029460-4DBB-4D70-8E62-A45AEFA406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674" y="2041725"/>
            <a:ext cx="3325356" cy="405119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CD7954A4-305E-4691-95BB-B5EF8867DA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7314" cy="457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914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8" grpId="0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254000" y="1565275"/>
            <a:ext cx="2411413" cy="1035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de-DE" sz="120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120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8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1200" dirty="0">
              <a:solidFill>
                <a:schemeClr val="tx1">
                  <a:lumMod val="50000"/>
                  <a:lumOff val="50000"/>
                </a:schemeClr>
              </a:solidFill>
              <a:latin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1200" dirty="0">
              <a:solidFill>
                <a:schemeClr val="tx1">
                  <a:lumMod val="50000"/>
                  <a:lumOff val="50000"/>
                </a:schemeClr>
              </a:solidFill>
              <a:latin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120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8"/>
              <a:cs typeface="+mn-cs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166910" y="1681385"/>
            <a:ext cx="2411413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history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timeline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displays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important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changes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all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chronologically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166910" y="3113359"/>
            <a:ext cx="21939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on a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element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directly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access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it. 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166910" y="4072287"/>
            <a:ext cx="2193925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filters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own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changes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made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on a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specific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date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22" name="Textfeld 21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timeline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80265E52-DA55-4ED2-B288-78EC05B7B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8897" cy="4573601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201D6B75-245D-4F83-AAD0-0736DE4BC3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022" y="3200449"/>
            <a:ext cx="1276528" cy="612733"/>
          </a:xfrm>
          <a:prstGeom prst="rect">
            <a:avLst/>
          </a:prstGeom>
        </p:spPr>
      </p:pic>
      <p:sp>
        <p:nvSpPr>
          <p:cNvPr id="14" name="Rechteck 13">
            <a:extLst>
              <a:ext uri="{FF2B5EF4-FFF2-40B4-BE49-F238E27FC236}">
                <a16:creationId xmlns:a16="http://schemas.microsoft.com/office/drawing/2014/main" id="{03B8B350-4660-4502-BD43-2B4251E1B49A}"/>
              </a:ext>
            </a:extLst>
          </p:cNvPr>
          <p:cNvSpPr/>
          <p:nvPr/>
        </p:nvSpPr>
        <p:spPr>
          <a:xfrm>
            <a:off x="3067200" y="1663200"/>
            <a:ext cx="5979600" cy="4568400"/>
          </a:xfrm>
          <a:prstGeom prst="rect">
            <a:avLst/>
          </a:prstGeom>
          <a:solidFill>
            <a:schemeClr val="bg1">
              <a:alpha val="85000"/>
            </a:schemeClr>
          </a:solidFill>
          <a:ln w="1016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1" name="Grafik 20">
            <a:extLst>
              <a:ext uri="{FF2B5EF4-FFF2-40B4-BE49-F238E27FC236}">
                <a16:creationId xmlns:a16="http://schemas.microsoft.com/office/drawing/2014/main" id="{503755A4-D1B7-4EF6-ADCD-5D90B81E59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948" y="1852209"/>
            <a:ext cx="5974149" cy="125738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A2069C99-7E1A-44C4-8732-5A23BF1851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948" y="1852209"/>
            <a:ext cx="5974149" cy="125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914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>
            <a:spLocks noChangeArrowheads="1"/>
          </p:cNvSpPr>
          <p:nvPr/>
        </p:nvSpPr>
        <p:spPr bwMode="auto">
          <a:xfrm>
            <a:off x="151540" y="3417850"/>
            <a:ext cx="26717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Customize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report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templates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Report Designer 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standard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feature). </a:t>
            </a:r>
          </a:p>
        </p:txBody>
      </p:sp>
      <p:sp>
        <p:nvSpPr>
          <p:cNvPr id="7" name="Textfeld 6"/>
          <p:cNvSpPr txBox="1">
            <a:spLocks noChangeArrowheads="1"/>
          </p:cNvSpPr>
          <p:nvPr/>
        </p:nvSpPr>
        <p:spPr bwMode="auto">
          <a:xfrm>
            <a:off x="151540" y="1676130"/>
            <a:ext cx="267176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Create a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report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just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make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them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available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various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formats</a:t>
            </a:r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eaLnBrk="1" hangingPunct="1"/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eaLnBrk="1" hangingPunct="1"/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Supported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formats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Microsoft Word, Excel, RTF, PDF, HTML etc. </a:t>
            </a:r>
          </a:p>
        </p:txBody>
      </p:sp>
      <p:sp>
        <p:nvSpPr>
          <p:cNvPr id="16" name="Textfeld 15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Create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comprehensive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reports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DC96B123-44C5-4FDF-A2C0-8080AD29D2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00" y="1663200"/>
            <a:ext cx="5978897" cy="4573601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EFAB375F-686B-4113-B934-04A2D6EC5690}"/>
              </a:ext>
            </a:extLst>
          </p:cNvPr>
          <p:cNvSpPr/>
          <p:nvPr/>
        </p:nvSpPr>
        <p:spPr>
          <a:xfrm>
            <a:off x="3067200" y="1663200"/>
            <a:ext cx="5979600" cy="4568400"/>
          </a:xfrm>
          <a:prstGeom prst="rect">
            <a:avLst/>
          </a:prstGeom>
          <a:solidFill>
            <a:schemeClr val="bg1">
              <a:alpha val="85000"/>
            </a:schemeClr>
          </a:solidFill>
          <a:ln w="1016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7CDA2E84-B18A-437F-B6DA-01E7AED2E2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625" y="1972777"/>
            <a:ext cx="3261529" cy="3827369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9FC713C6-A6FF-4DBA-A726-9840737F29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522" y="4724437"/>
            <a:ext cx="3722126" cy="1797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39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5D37B0C5-B722-4F12-BCF7-2456D43791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038" y="4071251"/>
            <a:ext cx="3124960" cy="2390460"/>
          </a:xfrm>
          <a:prstGeom prst="rect">
            <a:avLst/>
          </a:prstGeom>
        </p:spPr>
      </p:pic>
      <p:sp>
        <p:nvSpPr>
          <p:cNvPr id="3" name="Textfeld 2"/>
          <p:cNvSpPr txBox="1">
            <a:spLocks noChangeArrowheads="1"/>
          </p:cNvSpPr>
          <p:nvPr/>
        </p:nvSpPr>
        <p:spPr bwMode="auto">
          <a:xfrm>
            <a:off x="151540" y="3382504"/>
            <a:ext cx="290517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Web App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makes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easy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collaborate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external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partners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geographically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dispersed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team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members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and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anybody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not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using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Outlook.</a:t>
            </a:r>
          </a:p>
        </p:txBody>
      </p:sp>
      <p:sp>
        <p:nvSpPr>
          <p:cNvPr id="7" name="Textfeld 6"/>
          <p:cNvSpPr txBox="1">
            <a:spLocks noChangeArrowheads="1"/>
          </p:cNvSpPr>
          <p:nvPr/>
        </p:nvSpPr>
        <p:spPr bwMode="auto">
          <a:xfrm>
            <a:off x="151540" y="1667417"/>
            <a:ext cx="267176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 InLoox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in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combination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InLoox Web App</a:t>
            </a:r>
          </a:p>
          <a:p>
            <a:pPr eaLnBrk="1" hangingPunct="1"/>
            <a:endParaRPr lang="de-DE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eaLnBrk="1" hangingPunct="1"/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Work on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data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base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keeping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all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data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up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-date –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whether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access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via 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Web App.</a:t>
            </a:r>
          </a:p>
        </p:txBody>
      </p:sp>
      <p:sp>
        <p:nvSpPr>
          <p:cNvPr id="14" name="Nach links gekrümmter Pfeil 13"/>
          <p:cNvSpPr/>
          <p:nvPr/>
        </p:nvSpPr>
        <p:spPr>
          <a:xfrm>
            <a:off x="6264885" y="1959036"/>
            <a:ext cx="773227" cy="2369127"/>
          </a:xfrm>
          <a:prstGeom prst="curvedLeftArrow">
            <a:avLst/>
          </a:prstGeom>
          <a:solidFill>
            <a:schemeClr val="accent1">
              <a:tint val="100000"/>
              <a:shade val="100000"/>
              <a:satMod val="13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CAA6C9B9-953F-4E4F-BD0A-3C6ADF94C5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49" y="1547862"/>
            <a:ext cx="3123305" cy="2389194"/>
          </a:xfrm>
          <a:prstGeom prst="rect">
            <a:avLst/>
          </a:prstGeom>
        </p:spPr>
      </p:pic>
      <p:sp>
        <p:nvSpPr>
          <p:cNvPr id="15" name="Nach links gekrümmter Pfeil 14"/>
          <p:cNvSpPr/>
          <p:nvPr/>
        </p:nvSpPr>
        <p:spPr>
          <a:xfrm flipH="1" flipV="1">
            <a:off x="4318288" y="3341591"/>
            <a:ext cx="773227" cy="2369127"/>
          </a:xfrm>
          <a:prstGeom prst="curvedLeftArrow">
            <a:avLst/>
          </a:prstGeom>
          <a:solidFill>
            <a:schemeClr val="accent1">
              <a:tint val="100000"/>
              <a:shade val="100000"/>
              <a:satMod val="13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6" name="Textfeld 15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combination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InLoox 9 Web App</a:t>
            </a:r>
          </a:p>
        </p:txBody>
      </p:sp>
    </p:spTree>
    <p:extLst>
      <p:ext uri="{BB962C8B-B14F-4D97-AF65-F5344CB8AC3E}">
        <p14:creationId xmlns:p14="http://schemas.microsoft.com/office/powerpoint/2010/main" val="2651064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282" y="1687267"/>
            <a:ext cx="609846" cy="609846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1855771" y="2486024"/>
            <a:ext cx="23548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6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in </a:t>
            </a:r>
            <a:r>
              <a:rPr lang="de-DE" sz="16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6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network</a:t>
            </a:r>
            <a:endParaRPr lang="de-DE" sz="16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997" y="1687267"/>
            <a:ext cx="609846" cy="609846"/>
          </a:xfrm>
          <a:prstGeom prst="rect">
            <a:avLst/>
          </a:prstGeom>
        </p:spPr>
      </p:pic>
      <p:sp>
        <p:nvSpPr>
          <p:cNvPr id="7" name="Textfeld 6"/>
          <p:cNvSpPr txBox="1"/>
          <p:nvPr/>
        </p:nvSpPr>
        <p:spPr>
          <a:xfrm>
            <a:off x="4755254" y="2486024"/>
            <a:ext cx="2203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6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</a:t>
            </a:r>
          </a:p>
          <a:p>
            <a:pPr algn="ctr"/>
            <a:r>
              <a:rPr lang="de-DE" sz="16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SaaS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1864649" y="3201025"/>
            <a:ext cx="260638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Recommended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de-DE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Enterprises and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globally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operating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businesses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SMBs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their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own IT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department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Everyone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wants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host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their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project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data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on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their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own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servers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4808522" y="3201030"/>
            <a:ext cx="26063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Recommended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de-DE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Departments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without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IT support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Freelancers 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Small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businesses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local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network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</a:t>
            </a: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service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9570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2719913" y="1513412"/>
            <a:ext cx="4355656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indent="1809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been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standard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software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since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2003</a:t>
            </a:r>
          </a:p>
          <a:p>
            <a:pPr indent="1809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 50,000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users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worldwide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indent="1809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Available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5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languages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indent="1809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Customers in 50 countries, on 5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continents</a:t>
            </a:r>
            <a:endParaRPr lang="de-DE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Textfeld 16"/>
          <p:cNvSpPr txBox="1"/>
          <p:nvPr/>
        </p:nvSpPr>
        <p:spPr>
          <a:xfrm>
            <a:off x="1124705" y="952003"/>
            <a:ext cx="6894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de-DE" sz="2400" spc="20" dirty="0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General </a:t>
            </a:r>
            <a:r>
              <a:rPr lang="de-DE" sz="2400" spc="20" dirty="0" err="1">
                <a:solidFill>
                  <a:srgbClr val="2626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</a:t>
            </a:r>
            <a:endParaRPr lang="de-DE" sz="2400" spc="20" dirty="0">
              <a:solidFill>
                <a:srgbClr val="26262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655500" y="5535839"/>
            <a:ext cx="78329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Read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InLoox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helped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companies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across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all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industries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become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more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efficient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productive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de-DE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competitive</a:t>
            </a:r>
            <a:r>
              <a:rPr lang="de-DE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http://www.inloox.com</a:t>
            </a:r>
          </a:p>
        </p:txBody>
      </p:sp>
      <p:pic>
        <p:nvPicPr>
          <p:cNvPr id="18" name="Picture 1">
            <a:extLst>
              <a:ext uri="{FF2B5EF4-FFF2-40B4-BE49-F238E27FC236}">
                <a16:creationId xmlns:a16="http://schemas.microsoft.com/office/drawing/2014/main" id="{9DA70FCB-0AD3-41DA-B9EE-63F2CB2B9D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190" y="4771682"/>
            <a:ext cx="1203813" cy="273646"/>
          </a:xfrm>
          <a:prstGeom prst="rect">
            <a:avLst/>
          </a:prstGeom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C453D46D-3A26-4F82-92FB-C8B2329C0A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313" y="4163578"/>
            <a:ext cx="732388" cy="246988"/>
          </a:xfrm>
          <a:prstGeom prst="rect">
            <a:avLst/>
          </a:prstGeom>
        </p:spPr>
      </p:pic>
      <p:pic>
        <p:nvPicPr>
          <p:cNvPr id="20" name="Picture 5">
            <a:extLst>
              <a:ext uri="{FF2B5EF4-FFF2-40B4-BE49-F238E27FC236}">
                <a16:creationId xmlns:a16="http://schemas.microsoft.com/office/drawing/2014/main" id="{B98B2B1C-AF5D-4C77-9CD1-1AC2EB385B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547" y="4061810"/>
            <a:ext cx="609846" cy="450524"/>
          </a:xfrm>
          <a:prstGeom prst="rect">
            <a:avLst/>
          </a:prstGeom>
        </p:spPr>
      </p:pic>
      <p:pic>
        <p:nvPicPr>
          <p:cNvPr id="21" name="Picture 7">
            <a:extLst>
              <a:ext uri="{FF2B5EF4-FFF2-40B4-BE49-F238E27FC236}">
                <a16:creationId xmlns:a16="http://schemas.microsoft.com/office/drawing/2014/main" id="{0452B462-DE92-428F-BA65-5014635E70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987" y="4115598"/>
            <a:ext cx="1629003" cy="342948"/>
          </a:xfrm>
          <a:prstGeom prst="rect">
            <a:avLst/>
          </a:prstGeom>
        </p:spPr>
      </p:pic>
      <p:pic>
        <p:nvPicPr>
          <p:cNvPr id="22" name="Picture 9">
            <a:extLst>
              <a:ext uri="{FF2B5EF4-FFF2-40B4-BE49-F238E27FC236}">
                <a16:creationId xmlns:a16="http://schemas.microsoft.com/office/drawing/2014/main" id="{E4F1EF8D-6C5D-40DE-B29C-01BC2EC085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737" y="4512334"/>
            <a:ext cx="1067902" cy="562053"/>
          </a:xfrm>
          <a:prstGeom prst="rect">
            <a:avLst/>
          </a:prstGeom>
        </p:spPr>
      </p:pic>
      <p:pic>
        <p:nvPicPr>
          <p:cNvPr id="23" name="Picture 10">
            <a:extLst>
              <a:ext uri="{FF2B5EF4-FFF2-40B4-BE49-F238E27FC236}">
                <a16:creationId xmlns:a16="http://schemas.microsoft.com/office/drawing/2014/main" id="{C16E9427-8E20-4833-9DFB-E883E075F8E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849" y="4747837"/>
            <a:ext cx="1231318" cy="297491"/>
          </a:xfrm>
          <a:prstGeom prst="rect">
            <a:avLst/>
          </a:prstGeom>
        </p:spPr>
      </p:pic>
      <p:pic>
        <p:nvPicPr>
          <p:cNvPr id="24" name="Picture 11">
            <a:extLst>
              <a:ext uri="{FF2B5EF4-FFF2-40B4-BE49-F238E27FC236}">
                <a16:creationId xmlns:a16="http://schemas.microsoft.com/office/drawing/2014/main" id="{0C1E7021-ED00-46EB-9CA5-993032297E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071" y="4058760"/>
            <a:ext cx="1231128" cy="453574"/>
          </a:xfrm>
          <a:prstGeom prst="rect">
            <a:avLst/>
          </a:prstGeom>
        </p:spPr>
      </p:pic>
      <p:pic>
        <p:nvPicPr>
          <p:cNvPr id="25" name="Picture 12">
            <a:extLst>
              <a:ext uri="{FF2B5EF4-FFF2-40B4-BE49-F238E27FC236}">
                <a16:creationId xmlns:a16="http://schemas.microsoft.com/office/drawing/2014/main" id="{17C53B15-2CF3-4484-BF5B-FD085D7D4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913" y="4768297"/>
            <a:ext cx="1114656" cy="280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975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2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2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2252924" y="2361923"/>
            <a:ext cx="463815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4400" spc="70" dirty="0" err="1">
                <a:solidFill>
                  <a:srgbClr val="0080C9"/>
                </a:solidFill>
                <a:latin typeface="Journal" panose="00000400000000000000" pitchFamily="2" charset="0"/>
                <a:cs typeface="Arial" panose="020B0604020202020204" pitchFamily="34" charset="0"/>
              </a:rPr>
              <a:t>Thank</a:t>
            </a:r>
            <a:r>
              <a:rPr lang="de-DE" sz="4400" spc="70" dirty="0">
                <a:solidFill>
                  <a:srgbClr val="0080C9"/>
                </a:solidFill>
                <a:latin typeface="Journal" panose="00000400000000000000" pitchFamily="2" charset="0"/>
                <a:cs typeface="Arial" panose="020B0604020202020204" pitchFamily="34" charset="0"/>
              </a:rPr>
              <a:t> </a:t>
            </a:r>
            <a:r>
              <a:rPr lang="de-DE" sz="4400" spc="70" dirty="0" err="1">
                <a:solidFill>
                  <a:srgbClr val="0080C9"/>
                </a:solidFill>
                <a:latin typeface="Journal" panose="00000400000000000000" pitchFamily="2" charset="0"/>
                <a:cs typeface="Arial" panose="020B0604020202020204" pitchFamily="34" charset="0"/>
              </a:rPr>
              <a:t>you</a:t>
            </a:r>
            <a:r>
              <a:rPr lang="de-DE" sz="4400" spc="70" dirty="0">
                <a:solidFill>
                  <a:srgbClr val="0080C9"/>
                </a:solidFill>
                <a:latin typeface="Journal" panose="00000400000000000000" pitchFamily="2" charset="0"/>
                <a:cs typeface="Arial" panose="020B0604020202020204" pitchFamily="34" charset="0"/>
              </a:rPr>
              <a:t> </a:t>
            </a:r>
            <a:r>
              <a:rPr lang="de-DE" sz="4400" spc="70" dirty="0" err="1">
                <a:solidFill>
                  <a:srgbClr val="0080C9"/>
                </a:solidFill>
                <a:latin typeface="Journal" panose="00000400000000000000" pitchFamily="2" charset="0"/>
                <a:cs typeface="Arial" panose="020B0604020202020204" pitchFamily="34" charset="0"/>
              </a:rPr>
              <a:t>for</a:t>
            </a:r>
            <a:r>
              <a:rPr lang="de-DE" sz="4400" spc="70" dirty="0">
                <a:solidFill>
                  <a:srgbClr val="0080C9"/>
                </a:solidFill>
                <a:latin typeface="Journal" panose="00000400000000000000" pitchFamily="2" charset="0"/>
                <a:cs typeface="Arial" panose="020B0604020202020204" pitchFamily="34" charset="0"/>
              </a:rPr>
              <a:t> </a:t>
            </a:r>
            <a:r>
              <a:rPr lang="de-DE" sz="4400" spc="70" dirty="0" err="1">
                <a:solidFill>
                  <a:srgbClr val="0080C9"/>
                </a:solidFill>
                <a:latin typeface="Journal" panose="00000400000000000000" pitchFamily="2" charset="0"/>
                <a:cs typeface="Arial" panose="020B0604020202020204" pitchFamily="34" charset="0"/>
              </a:rPr>
              <a:t>your</a:t>
            </a:r>
            <a:r>
              <a:rPr lang="de-DE" sz="4400" spc="70" dirty="0">
                <a:solidFill>
                  <a:srgbClr val="0080C9"/>
                </a:solidFill>
                <a:latin typeface="Journal" panose="00000400000000000000" pitchFamily="2" charset="0"/>
                <a:cs typeface="Arial" panose="020B0604020202020204" pitchFamily="34" charset="0"/>
              </a:rPr>
              <a:t> </a:t>
            </a:r>
            <a:r>
              <a:rPr lang="de-DE" sz="4400" spc="70" dirty="0" err="1">
                <a:solidFill>
                  <a:srgbClr val="0080C9"/>
                </a:solidFill>
                <a:latin typeface="Journal" panose="00000400000000000000" pitchFamily="2" charset="0"/>
                <a:cs typeface="Arial" panose="020B0604020202020204" pitchFamily="34" charset="0"/>
              </a:rPr>
              <a:t>attention</a:t>
            </a:r>
            <a:r>
              <a:rPr lang="de-DE" sz="4400" spc="70" dirty="0">
                <a:solidFill>
                  <a:srgbClr val="0080C9"/>
                </a:solidFill>
                <a:latin typeface="Journal" panose="00000400000000000000" pitchFamily="2" charset="0"/>
                <a:cs typeface="Arial" panose="020B0604020202020204" pitchFamily="34" charset="0"/>
              </a:rPr>
              <a:t>!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743952" y="5644667"/>
            <a:ext cx="7656097" cy="432281"/>
          </a:xfrm>
          <a:prstGeom prst="rect">
            <a:avLst/>
          </a:prstGeom>
          <a:solidFill>
            <a:srgbClr val="0080C9"/>
          </a:solidFill>
        </p:spPr>
        <p:txBody>
          <a:bodyPr wrap="square" rtlCol="0">
            <a:spAutoFit/>
          </a:bodyPr>
          <a:lstStyle/>
          <a:p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Textfeld 4"/>
          <p:cNvSpPr txBox="1">
            <a:spLocks noChangeArrowheads="1"/>
          </p:cNvSpPr>
          <p:nvPr/>
        </p:nvSpPr>
        <p:spPr bwMode="auto">
          <a:xfrm>
            <a:off x="2231231" y="3332719"/>
            <a:ext cx="5023298" cy="913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ts val="1400"/>
              </a:lnSpc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Outlook and InLoox Web App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software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distributed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by</a:t>
            </a: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</a:t>
            </a:r>
          </a:p>
          <a:p>
            <a:pPr eaLnBrk="1" hangingPunct="1">
              <a:lnSpc>
                <a:spcPts val="800"/>
              </a:lnSpc>
            </a:pPr>
            <a:endParaRPr lang="de-DE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eaLnBrk="1" hangingPunct="1">
              <a:lnSpc>
                <a:spcPts val="1400"/>
              </a:lnSpc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InLoox GmbH  |  Kantstr. 2  |  D-80807 Munich</a:t>
            </a:r>
          </a:p>
          <a:p>
            <a:pPr eaLnBrk="1" hangingPunct="1">
              <a:lnSpc>
                <a:spcPts val="1400"/>
              </a:lnSpc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Phone: +49 (0)89 358 99 88 - 0  |  Fax: +49 (0)89 358 99 88 - 99</a:t>
            </a:r>
          </a:p>
          <a:p>
            <a:pPr eaLnBrk="1" hangingPunct="1">
              <a:lnSpc>
                <a:spcPts val="1400"/>
              </a:lnSpc>
            </a:pPr>
            <a:r>
              <a:rPr lang="de-DE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Email: info@inloox.com  |  www.inloox.com</a:t>
            </a:r>
          </a:p>
        </p:txBody>
      </p:sp>
      <p:sp>
        <p:nvSpPr>
          <p:cNvPr id="6" name="Textfeld 8"/>
          <p:cNvSpPr txBox="1">
            <a:spLocks noChangeArrowheads="1"/>
          </p:cNvSpPr>
          <p:nvPr/>
        </p:nvSpPr>
        <p:spPr bwMode="auto">
          <a:xfrm>
            <a:off x="2231231" y="4447144"/>
            <a:ext cx="452199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z="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Alle in diesem Dokument genannten Produktnamen, Produktbezeichnungen und Logos </a:t>
            </a:r>
          </a:p>
          <a:p>
            <a:pPr eaLnBrk="1" hangingPunct="1"/>
            <a:r>
              <a:rPr lang="de-DE" sz="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sind eingetragene Warenzeichen und Eigentum der jeweiligen Rechteinhaber.</a:t>
            </a:r>
          </a:p>
        </p:txBody>
      </p:sp>
      <p:sp>
        <p:nvSpPr>
          <p:cNvPr id="3" name="Rechteck 2"/>
          <p:cNvSpPr/>
          <p:nvPr/>
        </p:nvSpPr>
        <p:spPr>
          <a:xfrm>
            <a:off x="743952" y="5706920"/>
            <a:ext cx="76560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Test InLoox 30 </a:t>
            </a:r>
            <a:r>
              <a:rPr lang="de-DE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days</a:t>
            </a:r>
            <a:r>
              <a:rPr lang="de-DE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de-DE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</a:t>
            </a:r>
            <a:r>
              <a:rPr lang="de-DE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</a:t>
            </a:r>
            <a:r>
              <a:rPr lang="de-DE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trial</a:t>
            </a:r>
            <a:r>
              <a:rPr lang="de-DE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ends</a:t>
            </a:r>
            <a:r>
              <a:rPr lang="de-DE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automatically</a:t>
            </a:r>
            <a:r>
              <a:rPr lang="de-DE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): </a:t>
            </a:r>
            <a:r>
              <a:rPr lang="de-DE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2"/>
              </a:rPr>
              <a:t>https://www.inloox.com/free-trial/</a:t>
            </a:r>
            <a:endParaRPr lang="de-DE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697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enutzerdefiniert 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FFFFFF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E9D1511F272A9A41898E268E81D34F11" ma:contentTypeVersion="8" ma:contentTypeDescription="Ein neues Dokument erstellen." ma:contentTypeScope="" ma:versionID="41b71fe7b1c26be68059cfa95f4ee04f">
  <xsd:schema xmlns:xsd="http://www.w3.org/2001/XMLSchema" xmlns:xs="http://www.w3.org/2001/XMLSchema" xmlns:p="http://schemas.microsoft.com/office/2006/metadata/properties" xmlns:ns2="3f934ba5-f289-4b3d-b79e-71de23b6979c" xmlns:ns3="2a69e479-27b2-4365-9a9a-559d8bcc97c1" targetNamespace="http://schemas.microsoft.com/office/2006/metadata/properties" ma:root="true" ma:fieldsID="ed244b31b8c8a5a876389aa5033ac06e" ns2:_="" ns3:_="">
    <xsd:import namespace="3f934ba5-f289-4b3d-b79e-71de23b6979c"/>
    <xsd:import namespace="2a69e479-27b2-4365-9a9a-559d8bcc9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934ba5-f289-4b3d-b79e-71de23b697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69e479-27b2-4365-9a9a-559d8bcc97c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E4CC15F-4570-4F1A-A87E-34CD8959E65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B3F03D3-08A6-44AA-BFA5-CF16A5701F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f934ba5-f289-4b3d-b79e-71de23b6979c"/>
    <ds:schemaRef ds:uri="2a69e479-27b2-4365-9a9a-559d8bcc97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7F289E2-B676-44E0-A02F-8F928B1D6359}">
  <ds:schemaRefs>
    <ds:schemaRef ds:uri="http://schemas.microsoft.com/office/2006/metadata/properties"/>
    <ds:schemaRef ds:uri="http://purl.org/dc/terms/"/>
    <ds:schemaRef ds:uri="http://purl.org/dc/elements/1.1/"/>
    <ds:schemaRef ds:uri="http://purl.org/dc/dcmitype/"/>
    <ds:schemaRef ds:uri="2a69e479-27b2-4365-9a9a-559d8bcc97c1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3f934ba5-f289-4b3d-b79e-71de23b6979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1268</Words>
  <Application>Microsoft Office PowerPoint</Application>
  <PresentationFormat>Bildschirmpräsentation (4:3)</PresentationFormat>
  <Paragraphs>186</Paragraphs>
  <Slides>23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32" baseType="lpstr">
      <vt:lpstr>Open Sans Light</vt:lpstr>
      <vt:lpstr>Wingdings</vt:lpstr>
      <vt:lpstr>Arial Unicode MS</vt:lpstr>
      <vt:lpstr>Open Sans</vt:lpstr>
      <vt:lpstr>Calibri Light</vt:lpstr>
      <vt:lpstr>Arial</vt:lpstr>
      <vt:lpstr>Calibri</vt:lpstr>
      <vt:lpstr>Journal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2017-06-08T15:12:26Z</dcterms:created>
  <dcterms:modified xsi:type="dcterms:W3CDTF">2018-04-13T08:25:39Z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0x010100E9D1511F272A9A41898E268E81D34F11</vt:lpwstr>
  </property>
</Properties>
</file>