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8" r:id="rId2"/>
    <p:sldId id="256" r:id="rId3"/>
    <p:sldId id="368" r:id="rId4"/>
    <p:sldId id="260" r:id="rId5"/>
    <p:sldId id="370" r:id="rId6"/>
    <p:sldId id="372" r:id="rId7"/>
    <p:sldId id="267" r:id="rId8"/>
    <p:sldId id="268" r:id="rId9"/>
    <p:sldId id="269" r:id="rId10"/>
    <p:sldId id="270" r:id="rId11"/>
    <p:sldId id="271" r:id="rId12"/>
    <p:sldId id="272" r:id="rId13"/>
    <p:sldId id="261" r:id="rId14"/>
    <p:sldId id="284" r:id="rId15"/>
    <p:sldId id="285" r:id="rId16"/>
    <p:sldId id="286" r:id="rId17"/>
    <p:sldId id="287" r:id="rId18"/>
    <p:sldId id="288" r:id="rId19"/>
    <p:sldId id="293" r:id="rId20"/>
    <p:sldId id="294" r:id="rId21"/>
    <p:sldId id="338" r:id="rId22"/>
    <p:sldId id="339" r:id="rId23"/>
    <p:sldId id="383" r:id="rId24"/>
    <p:sldId id="373" r:id="rId25"/>
    <p:sldId id="341" r:id="rId26"/>
    <p:sldId id="289" r:id="rId27"/>
    <p:sldId id="292" r:id="rId28"/>
    <p:sldId id="302" r:id="rId29"/>
    <p:sldId id="335" r:id="rId30"/>
    <p:sldId id="385" r:id="rId31"/>
    <p:sldId id="386" r:id="rId32"/>
    <p:sldId id="332" r:id="rId33"/>
    <p:sldId id="336" r:id="rId34"/>
    <p:sldId id="337" r:id="rId35"/>
    <p:sldId id="374" r:id="rId36"/>
    <p:sldId id="384" r:id="rId37"/>
    <p:sldId id="314" r:id="rId38"/>
    <p:sldId id="315" r:id="rId39"/>
    <p:sldId id="316" r:id="rId40"/>
    <p:sldId id="317" r:id="rId41"/>
    <p:sldId id="345" r:id="rId42"/>
    <p:sldId id="346" r:id="rId43"/>
    <p:sldId id="348" r:id="rId44"/>
    <p:sldId id="322" r:id="rId45"/>
    <p:sldId id="349" r:id="rId46"/>
    <p:sldId id="350" r:id="rId47"/>
    <p:sldId id="351" r:id="rId48"/>
    <p:sldId id="354" r:id="rId49"/>
    <p:sldId id="352" r:id="rId50"/>
    <p:sldId id="380" r:id="rId51"/>
    <p:sldId id="356" r:id="rId52"/>
    <p:sldId id="376" r:id="rId53"/>
    <p:sldId id="353" r:id="rId54"/>
    <p:sldId id="331" r:id="rId55"/>
    <p:sldId id="313" r:id="rId56"/>
    <p:sldId id="360" r:id="rId57"/>
    <p:sldId id="262" r:id="rId58"/>
    <p:sldId id="363" r:id="rId5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C9"/>
    <a:srgbClr val="0074B0"/>
    <a:srgbClr val="0080B7"/>
    <a:srgbClr val="0080DA"/>
    <a:srgbClr val="FFFFFF"/>
    <a:srgbClr val="F3F3F3"/>
    <a:srgbClr val="006AAC"/>
    <a:srgbClr val="3477C4"/>
    <a:srgbClr val="E6E6E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1" autoAdjust="0"/>
    <p:restoredTop sz="90238" autoAdjust="0"/>
  </p:normalViewPr>
  <p:slideViewPr>
    <p:cSldViewPr snapToGrid="0">
      <p:cViewPr>
        <p:scale>
          <a:sx n="100" d="100"/>
          <a:sy n="100" d="100"/>
        </p:scale>
        <p:origin x="-882" y="-552"/>
      </p:cViewPr>
      <p:guideLst>
        <p:guide orient="horz" pos="998"/>
        <p:guide orient="horz" pos="214"/>
        <p:guide orient="horz" pos="417"/>
        <p:guide orient="horz" pos="783"/>
        <p:guide orient="horz" pos="4197"/>
        <p:guide pos="215"/>
        <p:guide pos="2300"/>
        <p:guide pos="5646"/>
        <p:guide pos="1812"/>
        <p:guide pos="2043"/>
        <p:guide pos="2367"/>
        <p:guide pos="15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EBC8A-DD54-454E-A575-10440A68CADD}" type="datetimeFigureOut">
              <a:rPr lang="de-DE" smtClean="0"/>
              <a:pPr/>
              <a:t>27.07.2010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7FAEC-1A29-3A48-9B24-60FF1CD89B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367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466E3-FEA7-0B4C-A536-95E7EF09B53C}" type="datetimeFigureOut">
              <a:rPr lang="de-DE" smtClean="0"/>
              <a:pPr/>
              <a:t>27.07.2010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A6450-1668-3447-8476-EE2B305D4A9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48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6450-1668-3447-8476-EE2B305D4A91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6450-1668-3447-8476-EE2B305D4A91}" type="slidenum">
              <a:rPr lang="de-DE" smtClean="0"/>
              <a:pPr/>
              <a:t>51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6450-1668-3447-8476-EE2B305D4A91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6450-1668-3447-8476-EE2B305D4A91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6450-1668-3447-8476-EE2B305D4A91}" type="slidenum">
              <a:rPr lang="de-DE" smtClean="0"/>
              <a:pPr/>
              <a:t>11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6450-1668-3447-8476-EE2B305D4A91}" type="slidenum">
              <a:rPr lang="de-DE" smtClean="0"/>
              <a:pPr/>
              <a:t>17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6450-1668-3447-8476-EE2B305D4A91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6450-1668-3447-8476-EE2B305D4A91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6450-1668-3447-8476-EE2B305D4A91}" type="slidenum">
              <a:rPr lang="de-DE" smtClean="0"/>
              <a:pPr/>
              <a:t>30</a:t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6450-1668-3447-8476-EE2B305D4A91}" type="slidenum">
              <a:rPr lang="de-DE" smtClean="0"/>
              <a:pPr/>
              <a:t>49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780368" y="3142195"/>
            <a:ext cx="5040000" cy="457200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>
              <a:buNone/>
              <a:defRPr sz="3000" b="0" i="0" spc="5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/>
                <a:cs typeface="HelveticaNeueLT Pro 45 Lt"/>
              </a:defRPr>
            </a:lvl1pPr>
          </a:lstStyle>
          <a:p>
            <a:pPr lvl="0"/>
            <a:r>
              <a:rPr lang="de-DE" dirty="0" err="1" smtClean="0"/>
              <a:t>InLoox</a:t>
            </a:r>
            <a:r>
              <a:rPr lang="de-DE" dirty="0" smtClean="0"/>
              <a:t> Produktpräsentation</a:t>
            </a:r>
            <a:endParaRPr lang="de-DE" dirty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80368" y="3600451"/>
            <a:ext cx="5040000" cy="285750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>
              <a:buNone/>
              <a:defRPr sz="1400" b="0" i="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45 Lt"/>
                <a:cs typeface="HelveticaNeueLT Pro 45 Lt"/>
              </a:defRPr>
            </a:lvl1pPr>
          </a:lstStyle>
          <a:p>
            <a:pPr lvl="0"/>
            <a:r>
              <a:rPr lang="de-DE" dirty="0" smtClean="0"/>
              <a:t>Projektmanagement Software integriert in Microsoft Outlook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7425568" y="6652066"/>
            <a:ext cx="1729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dirty="0" smtClean="0">
                <a:solidFill>
                  <a:schemeClr val="bg1">
                    <a:lumMod val="75000"/>
                  </a:schemeClr>
                </a:solidFill>
                <a:latin typeface="HelveticaNeueLT Pro 45 Lt"/>
                <a:cs typeface="HelveticaNeueLT Pro 45 Lt"/>
              </a:rPr>
              <a:t>          © 2001-2010 InLoox GmbH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links - Bild rech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8564430" y="158748"/>
            <a:ext cx="757237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>
            <a:prstTxWarp prst="textNoShape">
              <a:avLst/>
            </a:prstTxWarp>
            <a:noAutofit/>
          </a:bodyPr>
          <a:lstStyle/>
          <a:p>
            <a:pPr algn="l">
              <a:spcBef>
                <a:spcPct val="50000"/>
              </a:spcBef>
            </a:pPr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Page </a:t>
            </a:r>
            <a:fld id="{851E77B4-6A69-D846-9013-401467606944}" type="slidenum">
              <a:rPr lang="de-DE" sz="900" b="0" i="0">
                <a:solidFill>
                  <a:srgbClr val="E6E6E6"/>
                </a:solidFill>
                <a:latin typeface="HelveticaNeueLT Pro 45 Lt"/>
                <a:cs typeface="HelveticaNeueLT Pro 45 Lt"/>
              </a:rPr>
              <a:pPr algn="l">
                <a:spcBef>
                  <a:spcPct val="50000"/>
                </a:spcBef>
              </a:pPr>
              <a:t>‹Nr.›</a:t>
            </a:fld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78324" y="159725"/>
            <a:ext cx="3679289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900" b="0" i="0" noProof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InLoox product presentation</a:t>
            </a:r>
            <a:endParaRPr lang="en-US" sz="900" b="0" i="0" noProof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6102350" y="159725"/>
            <a:ext cx="2297113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         </a:t>
            </a:r>
          </a:p>
          <a:p>
            <a:pPr algn="r"/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7425568" y="6652066"/>
            <a:ext cx="1729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dirty="0" smtClean="0">
                <a:solidFill>
                  <a:schemeClr val="bg1">
                    <a:lumMod val="75000"/>
                  </a:schemeClr>
                </a:solidFill>
                <a:latin typeface="HelveticaNeueLT Pro 45 Lt"/>
                <a:cs typeface="HelveticaNeueLT Pro 45 Lt"/>
              </a:rPr>
              <a:t>          © 2001-2010 InLoox GmbH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5"/>
          </p:nvPr>
        </p:nvSpPr>
        <p:spPr>
          <a:xfrm>
            <a:off x="3048000" y="1661161"/>
            <a:ext cx="5989320" cy="455675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grpSp>
        <p:nvGrpSpPr>
          <p:cNvPr id="2" name="Gruppierung 17"/>
          <p:cNvGrpSpPr/>
          <p:nvPr userDrawn="1"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18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Gerade Verbindung 21"/>
          <p:cNvCxnSpPr/>
          <p:nvPr userDrawn="1"/>
        </p:nvCxnSpPr>
        <p:spPr>
          <a:xfrm>
            <a:off x="2991260" y="1092115"/>
            <a:ext cx="2588273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bg1">
                    <a:lumMod val="95000"/>
                    <a:alpha val="30000"/>
                  </a:schemeClr>
                </a:gs>
                <a:gs pos="100000">
                  <a:schemeClr val="bg1">
                    <a:lumMod val="95000"/>
                    <a:alpha val="30000"/>
                  </a:schemeClr>
                </a:gs>
                <a:gs pos="50000">
                  <a:schemeClr val="tx1">
                    <a:lumMod val="75000"/>
                    <a:lumOff val="25000"/>
                    <a:alpha val="3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Inhaltsplatzhalter 24"/>
          <p:cNvSpPr>
            <a:spLocks noGrp="1"/>
          </p:cNvSpPr>
          <p:nvPr>
            <p:ph sz="quarter" idx="16"/>
          </p:nvPr>
        </p:nvSpPr>
        <p:spPr>
          <a:xfrm>
            <a:off x="122238" y="2027238"/>
            <a:ext cx="2713037" cy="921702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defRPr sz="1200">
                <a:solidFill>
                  <a:schemeClr val="tx1"/>
                </a:solidFill>
                <a:latin typeface="HelveticaNeueLT Std Med" pitchFamily="34" charset="0"/>
              </a:defRPr>
            </a:lvl1pPr>
            <a:lvl2pPr marL="266700" indent="-26670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2057400" indent="-1790700">
              <a:defRPr/>
            </a:lvl3pPr>
            <a:lvl4pPr marL="2057400" indent="-1790700">
              <a:defRPr/>
            </a:lvl4pPr>
            <a:lvl5pPr marL="2057400" indent="-1790700">
              <a:defRPr/>
            </a:lvl5pPr>
          </a:lstStyle>
          <a:p>
            <a:pPr lvl="0"/>
            <a:r>
              <a:rPr lang="de-DE" dirty="0" smtClean="0"/>
              <a:t>Textmasterformate durch Klicken</a:t>
            </a:r>
          </a:p>
          <a:p>
            <a:pPr lvl="0"/>
            <a:r>
              <a:rPr lang="de-DE" dirty="0" smtClean="0"/>
              <a:t>Bearbeiten</a:t>
            </a:r>
          </a:p>
        </p:txBody>
      </p:sp>
      <p:sp>
        <p:nvSpPr>
          <p:cNvPr id="42" name="Inhaltsplatzhalter 30"/>
          <p:cNvSpPr>
            <a:spLocks noGrp="1"/>
          </p:cNvSpPr>
          <p:nvPr>
            <p:ph sz="quarter" idx="12"/>
          </p:nvPr>
        </p:nvSpPr>
        <p:spPr>
          <a:xfrm>
            <a:off x="3146906" y="605448"/>
            <a:ext cx="5616798" cy="37753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NeueLT Std Lt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 links - Bild rech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6102350" y="159725"/>
            <a:ext cx="2297113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         </a:t>
            </a:r>
          </a:p>
          <a:p>
            <a:pPr algn="r"/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7425568" y="6652066"/>
            <a:ext cx="1729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dirty="0" smtClean="0">
                <a:solidFill>
                  <a:schemeClr val="bg1">
                    <a:lumMod val="75000"/>
                  </a:schemeClr>
                </a:solidFill>
                <a:latin typeface="HelveticaNeueLT Pro 45 Lt"/>
                <a:cs typeface="HelveticaNeueLT Pro 45 Lt"/>
              </a:rPr>
              <a:t>          © 2001-2010 InLoox GmbH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5"/>
          </p:nvPr>
        </p:nvSpPr>
        <p:spPr>
          <a:xfrm>
            <a:off x="3048000" y="1661161"/>
            <a:ext cx="5989320" cy="455675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grpSp>
        <p:nvGrpSpPr>
          <p:cNvPr id="2" name="Gruppierung 17"/>
          <p:cNvGrpSpPr/>
          <p:nvPr userDrawn="1"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18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Gerade Verbindung 21"/>
          <p:cNvCxnSpPr/>
          <p:nvPr userDrawn="1"/>
        </p:nvCxnSpPr>
        <p:spPr>
          <a:xfrm>
            <a:off x="2991260" y="1092115"/>
            <a:ext cx="2588273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bg1">
                    <a:lumMod val="95000"/>
                    <a:alpha val="30000"/>
                  </a:schemeClr>
                </a:gs>
                <a:gs pos="100000">
                  <a:schemeClr val="bg1">
                    <a:lumMod val="95000"/>
                    <a:alpha val="30000"/>
                  </a:schemeClr>
                </a:gs>
                <a:gs pos="50000">
                  <a:schemeClr val="tx1">
                    <a:lumMod val="75000"/>
                    <a:lumOff val="25000"/>
                    <a:alpha val="3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Inhaltsplatzhalter 24"/>
          <p:cNvSpPr>
            <a:spLocks noGrp="1"/>
          </p:cNvSpPr>
          <p:nvPr>
            <p:ph sz="quarter" idx="16"/>
          </p:nvPr>
        </p:nvSpPr>
        <p:spPr>
          <a:xfrm>
            <a:off x="122238" y="2027238"/>
            <a:ext cx="2713037" cy="921702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Std Med" pitchFamily="34" charset="0"/>
              </a:defRPr>
            </a:lvl1pPr>
            <a:lvl2pPr marL="266700" indent="-26670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2057400" indent="-1790700">
              <a:defRPr/>
            </a:lvl3pPr>
            <a:lvl4pPr marL="2057400" indent="-1790700">
              <a:defRPr/>
            </a:lvl4pPr>
            <a:lvl5pPr marL="2057400" indent="-1790700">
              <a:defRPr/>
            </a:lvl5pPr>
          </a:lstStyle>
          <a:p>
            <a:pPr lvl="0"/>
            <a:r>
              <a:rPr lang="de-DE" dirty="0" smtClean="0"/>
              <a:t>Textmasterformate durch Klicken</a:t>
            </a:r>
          </a:p>
          <a:p>
            <a:pPr lvl="0"/>
            <a:r>
              <a:rPr lang="de-DE" dirty="0" smtClean="0"/>
              <a:t>Bearbeiten</a:t>
            </a:r>
          </a:p>
        </p:txBody>
      </p:sp>
      <p:sp>
        <p:nvSpPr>
          <p:cNvPr id="42" name="Inhaltsplatzhalter 30"/>
          <p:cNvSpPr>
            <a:spLocks noGrp="1"/>
          </p:cNvSpPr>
          <p:nvPr>
            <p:ph sz="quarter" idx="12"/>
          </p:nvPr>
        </p:nvSpPr>
        <p:spPr>
          <a:xfrm>
            <a:off x="3146906" y="605448"/>
            <a:ext cx="5616798" cy="37753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Std Lt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78324" y="159725"/>
            <a:ext cx="3679289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900" b="0" i="0" noProof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InLoox product presentation</a:t>
            </a:r>
            <a:endParaRPr lang="en-US" sz="900" b="0" i="0" noProof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8564430" y="158748"/>
            <a:ext cx="757237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>
            <a:prstTxWarp prst="textNoShape">
              <a:avLst/>
            </a:prstTxWarp>
            <a:noAutofit/>
          </a:bodyPr>
          <a:lstStyle/>
          <a:p>
            <a:pPr algn="l">
              <a:spcBef>
                <a:spcPct val="50000"/>
              </a:spcBef>
            </a:pPr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Page </a:t>
            </a:r>
            <a:fld id="{851E77B4-6A69-D846-9013-401467606944}" type="slidenum">
              <a:rPr lang="de-DE" sz="900" b="0" i="0">
                <a:solidFill>
                  <a:srgbClr val="E6E6E6"/>
                </a:solidFill>
                <a:latin typeface="HelveticaNeueLT Pro 45 Lt"/>
                <a:cs typeface="HelveticaNeueLT Pro 45 Lt"/>
              </a:rPr>
              <a:pPr algn="l">
                <a:spcBef>
                  <a:spcPct val="50000"/>
                </a:spcBef>
              </a:pPr>
              <a:t>‹Nr.›</a:t>
            </a:fld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6102350" y="159725"/>
            <a:ext cx="2297113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         </a:t>
            </a:r>
          </a:p>
          <a:p>
            <a:pPr algn="r"/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7425568" y="6652066"/>
            <a:ext cx="1729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dirty="0" smtClean="0">
                <a:solidFill>
                  <a:schemeClr val="bg1">
                    <a:lumMod val="75000"/>
                  </a:schemeClr>
                </a:solidFill>
                <a:latin typeface="HelveticaNeueLT Pro 45 Lt"/>
                <a:cs typeface="HelveticaNeueLT Pro 45 Lt"/>
              </a:rPr>
              <a:t>          © 2001-2010 InLoox GmbH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5"/>
          </p:nvPr>
        </p:nvSpPr>
        <p:spPr>
          <a:xfrm>
            <a:off x="3048000" y="1661161"/>
            <a:ext cx="5989320" cy="455675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cxnSp>
        <p:nvCxnSpPr>
          <p:cNvPr id="22" name="Gerade Verbindung 21"/>
          <p:cNvCxnSpPr/>
          <p:nvPr userDrawn="1"/>
        </p:nvCxnSpPr>
        <p:spPr>
          <a:xfrm>
            <a:off x="2991260" y="1092115"/>
            <a:ext cx="2588273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bg1">
                    <a:lumMod val="95000"/>
                    <a:alpha val="30000"/>
                  </a:schemeClr>
                </a:gs>
                <a:gs pos="100000">
                  <a:schemeClr val="bg1">
                    <a:lumMod val="95000"/>
                    <a:alpha val="30000"/>
                  </a:schemeClr>
                </a:gs>
                <a:gs pos="50000">
                  <a:schemeClr val="tx1">
                    <a:lumMod val="75000"/>
                    <a:lumOff val="25000"/>
                    <a:alpha val="3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Inhaltsplatzhalter 30"/>
          <p:cNvSpPr>
            <a:spLocks noGrp="1"/>
          </p:cNvSpPr>
          <p:nvPr>
            <p:ph sz="quarter" idx="12"/>
          </p:nvPr>
        </p:nvSpPr>
        <p:spPr>
          <a:xfrm>
            <a:off x="3146906" y="605448"/>
            <a:ext cx="5616798" cy="37753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Std Lt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564430" y="158748"/>
            <a:ext cx="757237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>
            <a:prstTxWarp prst="textNoShape">
              <a:avLst/>
            </a:prstTxWarp>
            <a:noAutofit/>
          </a:bodyPr>
          <a:lstStyle/>
          <a:p>
            <a:pPr algn="l">
              <a:spcBef>
                <a:spcPct val="50000"/>
              </a:spcBef>
            </a:pPr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Page </a:t>
            </a:r>
            <a:fld id="{851E77B4-6A69-D846-9013-401467606944}" type="slidenum">
              <a:rPr lang="de-DE" sz="900" b="0" i="0">
                <a:solidFill>
                  <a:srgbClr val="E6E6E6"/>
                </a:solidFill>
                <a:latin typeface="HelveticaNeueLT Pro 45 Lt"/>
                <a:cs typeface="HelveticaNeueLT Pro 45 Lt"/>
              </a:rPr>
              <a:pPr algn="l">
                <a:spcBef>
                  <a:spcPct val="50000"/>
                </a:spcBef>
              </a:pPr>
              <a:t>‹Nr.›</a:t>
            </a:fld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78324" y="159725"/>
            <a:ext cx="3679289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900" b="0" i="0" noProof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InLoox product presentation</a:t>
            </a:r>
            <a:endParaRPr lang="en-US" sz="900" b="0" i="0" noProof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Bild 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 userDrawn="1"/>
        </p:nvSpPr>
        <p:spPr>
          <a:xfrm>
            <a:off x="78324" y="159725"/>
            <a:ext cx="3679289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900" b="0" i="0" noProof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InLoox product presentation</a:t>
            </a:r>
            <a:endParaRPr lang="en-US" sz="900" b="0" i="0" noProof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6102350" y="159725"/>
            <a:ext cx="2297113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         </a:t>
            </a:r>
          </a:p>
          <a:p>
            <a:pPr algn="r"/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7425568" y="6652066"/>
            <a:ext cx="1729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dirty="0" smtClean="0">
                <a:solidFill>
                  <a:schemeClr val="bg1">
                    <a:lumMod val="75000"/>
                  </a:schemeClr>
                </a:solidFill>
                <a:latin typeface="HelveticaNeueLT Pro 45 Lt"/>
                <a:cs typeface="HelveticaNeueLT Pro 45 Lt"/>
              </a:rPr>
              <a:t>          © 2001-2010 InLoox GmbH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5"/>
          </p:nvPr>
        </p:nvSpPr>
        <p:spPr>
          <a:xfrm>
            <a:off x="3048000" y="1661161"/>
            <a:ext cx="5989320" cy="455675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cxnSp>
        <p:nvCxnSpPr>
          <p:cNvPr id="22" name="Gerade Verbindung 21"/>
          <p:cNvCxnSpPr/>
          <p:nvPr userDrawn="1"/>
        </p:nvCxnSpPr>
        <p:spPr>
          <a:xfrm>
            <a:off x="2991260" y="1092115"/>
            <a:ext cx="2588273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bg1">
                    <a:lumMod val="95000"/>
                    <a:alpha val="30000"/>
                  </a:schemeClr>
                </a:gs>
                <a:gs pos="100000">
                  <a:schemeClr val="bg1">
                    <a:lumMod val="95000"/>
                    <a:alpha val="30000"/>
                  </a:schemeClr>
                </a:gs>
                <a:gs pos="50000">
                  <a:schemeClr val="tx1">
                    <a:lumMod val="75000"/>
                    <a:lumOff val="25000"/>
                    <a:alpha val="3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Inhaltsplatzhalter 30"/>
          <p:cNvSpPr>
            <a:spLocks noGrp="1"/>
          </p:cNvSpPr>
          <p:nvPr>
            <p:ph sz="quarter" idx="12"/>
          </p:nvPr>
        </p:nvSpPr>
        <p:spPr>
          <a:xfrm>
            <a:off x="3146906" y="605448"/>
            <a:ext cx="5616798" cy="37753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Std Lt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564430" y="158748"/>
            <a:ext cx="757237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>
            <a:prstTxWarp prst="textNoShape">
              <a:avLst/>
            </a:prstTxWarp>
            <a:noAutofit/>
          </a:bodyPr>
          <a:lstStyle/>
          <a:p>
            <a:pPr algn="l">
              <a:spcBef>
                <a:spcPct val="50000"/>
              </a:spcBef>
            </a:pPr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Page </a:t>
            </a:r>
            <a:fld id="{851E77B4-6A69-D846-9013-401467606944}" type="slidenum">
              <a:rPr lang="de-DE" sz="900" b="0" i="0">
                <a:solidFill>
                  <a:srgbClr val="E6E6E6"/>
                </a:solidFill>
                <a:latin typeface="HelveticaNeueLT Pro 45 Lt"/>
                <a:cs typeface="HelveticaNeueLT Pro 45 Lt"/>
              </a:rPr>
              <a:pPr algn="l">
                <a:spcBef>
                  <a:spcPct val="50000"/>
                </a:spcBef>
              </a:pPr>
              <a:t>‹Nr.›</a:t>
            </a:fld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8564430" y="158748"/>
            <a:ext cx="757237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>
            <a:prstTxWarp prst="textNoShape">
              <a:avLst/>
            </a:prstTxWarp>
            <a:noAutofit/>
          </a:bodyPr>
          <a:lstStyle/>
          <a:p>
            <a:pPr algn="l">
              <a:spcBef>
                <a:spcPct val="50000"/>
              </a:spcBef>
            </a:pPr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Seite </a:t>
            </a:r>
            <a:fld id="{851E77B4-6A69-D846-9013-401467606944}" type="slidenum">
              <a:rPr lang="de-DE" sz="900" b="0" i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pPr algn="l">
                <a:spcBef>
                  <a:spcPct val="50000"/>
                </a:spcBef>
              </a:pPr>
              <a:t>‹Nr.›</a:t>
            </a:fld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78324" y="159725"/>
            <a:ext cx="3679289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900" b="0" i="0" noProof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InLoox product presentation</a:t>
            </a:r>
            <a:endParaRPr lang="en-US" sz="900" b="0" i="0" noProof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6102350" y="159725"/>
            <a:ext cx="2297113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7425568" y="6652066"/>
            <a:ext cx="1729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dirty="0" smtClean="0">
                <a:solidFill>
                  <a:schemeClr val="bg1">
                    <a:lumMod val="75000"/>
                  </a:schemeClr>
                </a:solidFill>
                <a:latin typeface="HelveticaNeueLT Pro 45 Lt"/>
                <a:cs typeface="HelveticaNeueLT Pro 45 Lt"/>
              </a:rPr>
              <a:t>          © 2001-2010 InLoox GmbH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3396725" y="1095376"/>
            <a:ext cx="3442627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bg1">
                    <a:lumMod val="95000"/>
                    <a:alpha val="30000"/>
                  </a:schemeClr>
                </a:gs>
                <a:gs pos="100000">
                  <a:schemeClr val="bg1">
                    <a:lumMod val="95000"/>
                    <a:alpha val="30000"/>
                  </a:schemeClr>
                </a:gs>
                <a:gs pos="50000">
                  <a:schemeClr val="tx1">
                    <a:lumMod val="75000"/>
                    <a:lumOff val="25000"/>
                    <a:alpha val="3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8564430" y="158748"/>
            <a:ext cx="757237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>
            <a:prstTxWarp prst="textNoShape">
              <a:avLst/>
            </a:prstTxWarp>
            <a:noAutofit/>
          </a:bodyPr>
          <a:lstStyle/>
          <a:p>
            <a:pPr algn="l">
              <a:spcBef>
                <a:spcPct val="50000"/>
              </a:spcBef>
            </a:pPr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Seite </a:t>
            </a:r>
            <a:fld id="{851E77B4-6A69-D846-9013-401467606944}" type="slidenum">
              <a:rPr lang="de-DE" sz="900" b="0" i="0">
                <a:solidFill>
                  <a:srgbClr val="E6E6E6"/>
                </a:solidFill>
                <a:latin typeface="HelveticaNeueLT Pro 45 Lt"/>
                <a:cs typeface="HelveticaNeueLT Pro 45 Lt"/>
              </a:rPr>
              <a:pPr algn="l">
                <a:spcBef>
                  <a:spcPct val="50000"/>
                </a:spcBef>
              </a:pPr>
              <a:t>‹Nr.›</a:t>
            </a:fld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78324" y="159725"/>
            <a:ext cx="3679289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900" b="0" i="0" noProof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InLoox product presentation</a:t>
            </a:r>
            <a:endParaRPr lang="en-US" sz="900" b="0" i="0" noProof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6102350" y="159725"/>
            <a:ext cx="2297113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         </a:t>
            </a:r>
          </a:p>
          <a:p>
            <a:pPr algn="r"/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7425568" y="6652066"/>
            <a:ext cx="1729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dirty="0" smtClean="0">
                <a:solidFill>
                  <a:schemeClr val="bg1">
                    <a:lumMod val="75000"/>
                  </a:schemeClr>
                </a:solidFill>
                <a:latin typeface="HelveticaNeueLT Pro 45 Lt"/>
                <a:cs typeface="HelveticaNeueLT Pro 45 Lt"/>
              </a:rPr>
              <a:t>          © 2001-2010 InLoox GmbH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991260" y="1092115"/>
            <a:ext cx="2588273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bg1">
                    <a:lumMod val="95000"/>
                    <a:alpha val="30000"/>
                  </a:schemeClr>
                </a:gs>
                <a:gs pos="100000">
                  <a:schemeClr val="bg1">
                    <a:lumMod val="95000"/>
                    <a:alpha val="30000"/>
                  </a:schemeClr>
                </a:gs>
                <a:gs pos="50000">
                  <a:schemeClr val="tx1">
                    <a:lumMod val="75000"/>
                    <a:lumOff val="25000"/>
                    <a:alpha val="3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- Bild rech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8564430" y="158748"/>
            <a:ext cx="757237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>
            <a:prstTxWarp prst="textNoShape">
              <a:avLst/>
            </a:prstTxWarp>
            <a:noAutofit/>
          </a:bodyPr>
          <a:lstStyle/>
          <a:p>
            <a:pPr algn="l">
              <a:spcBef>
                <a:spcPct val="50000"/>
              </a:spcBef>
            </a:pPr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Page </a:t>
            </a:r>
            <a:fld id="{851E77B4-6A69-D846-9013-401467606944}" type="slidenum">
              <a:rPr lang="de-DE" sz="900" b="0" i="0">
                <a:solidFill>
                  <a:srgbClr val="E6E6E6"/>
                </a:solidFill>
                <a:latin typeface="HelveticaNeueLT Pro 45 Lt"/>
                <a:cs typeface="HelveticaNeueLT Pro 45 Lt"/>
              </a:rPr>
              <a:pPr algn="l">
                <a:spcBef>
                  <a:spcPct val="50000"/>
                </a:spcBef>
              </a:pPr>
              <a:t>‹Nr.›</a:t>
            </a:fld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78324" y="159725"/>
            <a:ext cx="3679289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900" b="0" i="0" noProof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InLoox product presentation</a:t>
            </a:r>
            <a:endParaRPr lang="en-US" sz="900" b="0" i="0" noProof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6102350" y="159725"/>
            <a:ext cx="2297113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         </a:t>
            </a:r>
          </a:p>
          <a:p>
            <a:pPr algn="r"/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7425568" y="6652066"/>
            <a:ext cx="1729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dirty="0" smtClean="0">
                <a:solidFill>
                  <a:schemeClr val="bg1">
                    <a:lumMod val="75000"/>
                  </a:schemeClr>
                </a:solidFill>
                <a:latin typeface="HelveticaNeueLT Pro 45 Lt"/>
                <a:cs typeface="HelveticaNeueLT Pro 45 Lt"/>
              </a:rPr>
              <a:t>          © 2001-2010 InLoox GmbH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5"/>
          </p:nvPr>
        </p:nvSpPr>
        <p:spPr>
          <a:xfrm>
            <a:off x="3048000" y="1661161"/>
            <a:ext cx="5989320" cy="455675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grpSp>
        <p:nvGrpSpPr>
          <p:cNvPr id="17" name="Gruppierung 17"/>
          <p:cNvGrpSpPr/>
          <p:nvPr userDrawn="1"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18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Gerade Verbindung 21"/>
          <p:cNvCxnSpPr/>
          <p:nvPr userDrawn="1"/>
        </p:nvCxnSpPr>
        <p:spPr>
          <a:xfrm>
            <a:off x="2991260" y="1092115"/>
            <a:ext cx="2588273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bg1">
                    <a:lumMod val="95000"/>
                    <a:alpha val="30000"/>
                  </a:schemeClr>
                </a:gs>
                <a:gs pos="100000">
                  <a:schemeClr val="bg1">
                    <a:lumMod val="95000"/>
                    <a:alpha val="30000"/>
                  </a:schemeClr>
                </a:gs>
                <a:gs pos="50000">
                  <a:schemeClr val="tx1">
                    <a:lumMod val="75000"/>
                    <a:lumOff val="25000"/>
                    <a:alpha val="3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Inhaltsplatzhalter 24"/>
          <p:cNvSpPr>
            <a:spLocks noGrp="1"/>
          </p:cNvSpPr>
          <p:nvPr>
            <p:ph sz="quarter" idx="16"/>
          </p:nvPr>
        </p:nvSpPr>
        <p:spPr>
          <a:xfrm>
            <a:off x="122238" y="2027238"/>
            <a:ext cx="2713037" cy="921702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defRPr sz="1200">
                <a:solidFill>
                  <a:schemeClr val="tx1"/>
                </a:solidFill>
                <a:latin typeface="HelveticaNeueLT Std Med" pitchFamily="34" charset="0"/>
              </a:defRPr>
            </a:lvl1pPr>
            <a:lvl2pPr marL="266700" indent="-26670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2057400" indent="-1790700">
              <a:defRPr/>
            </a:lvl3pPr>
            <a:lvl4pPr marL="2057400" indent="-1790700">
              <a:defRPr/>
            </a:lvl4pPr>
            <a:lvl5pPr marL="2057400" indent="-1790700">
              <a:defRPr/>
            </a:lvl5pPr>
          </a:lstStyle>
          <a:p>
            <a:pPr lvl="0"/>
            <a:r>
              <a:rPr lang="de-DE" dirty="0" smtClean="0"/>
              <a:t>Textmasterformate durch Klicken</a:t>
            </a:r>
          </a:p>
          <a:p>
            <a:pPr lvl="0"/>
            <a:r>
              <a:rPr lang="de-DE" dirty="0" smtClean="0"/>
              <a:t>Bearbeiten</a:t>
            </a:r>
          </a:p>
        </p:txBody>
      </p:sp>
      <p:sp>
        <p:nvSpPr>
          <p:cNvPr id="42" name="Inhaltsplatzhalter 30"/>
          <p:cNvSpPr>
            <a:spLocks noGrp="1"/>
          </p:cNvSpPr>
          <p:nvPr>
            <p:ph sz="quarter" idx="12"/>
          </p:nvPr>
        </p:nvSpPr>
        <p:spPr>
          <a:xfrm>
            <a:off x="3146906" y="605448"/>
            <a:ext cx="5616798" cy="37753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NeueLT Std Lt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6102350" y="159725"/>
            <a:ext cx="2297113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         </a:t>
            </a:r>
          </a:p>
          <a:p>
            <a:pPr algn="r"/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7425568" y="6652066"/>
            <a:ext cx="1729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dirty="0" smtClean="0">
                <a:solidFill>
                  <a:schemeClr val="bg1">
                    <a:lumMod val="75000"/>
                  </a:schemeClr>
                </a:solidFill>
                <a:latin typeface="HelveticaNeueLT Pro 45 Lt"/>
                <a:cs typeface="HelveticaNeueLT Pro 45 Lt"/>
              </a:rPr>
              <a:t>          © 2001-2010 InLoox GmbH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5"/>
          </p:nvPr>
        </p:nvSpPr>
        <p:spPr>
          <a:xfrm>
            <a:off x="3048000" y="1661161"/>
            <a:ext cx="5989320" cy="455675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cxnSp>
        <p:nvCxnSpPr>
          <p:cNvPr id="22" name="Gerade Verbindung 21"/>
          <p:cNvCxnSpPr/>
          <p:nvPr userDrawn="1"/>
        </p:nvCxnSpPr>
        <p:spPr>
          <a:xfrm>
            <a:off x="2991260" y="1092115"/>
            <a:ext cx="2588273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bg1">
                    <a:lumMod val="95000"/>
                    <a:alpha val="30000"/>
                  </a:schemeClr>
                </a:gs>
                <a:gs pos="100000">
                  <a:schemeClr val="bg1">
                    <a:lumMod val="95000"/>
                    <a:alpha val="30000"/>
                  </a:schemeClr>
                </a:gs>
                <a:gs pos="50000">
                  <a:schemeClr val="tx1">
                    <a:lumMod val="75000"/>
                    <a:lumOff val="25000"/>
                    <a:alpha val="3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564430" y="158748"/>
            <a:ext cx="757237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>
            <a:prstTxWarp prst="textNoShape">
              <a:avLst/>
            </a:prstTxWarp>
            <a:noAutofit/>
          </a:bodyPr>
          <a:lstStyle/>
          <a:p>
            <a:pPr algn="l">
              <a:spcBef>
                <a:spcPct val="50000"/>
              </a:spcBef>
            </a:pPr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Page </a:t>
            </a:r>
            <a:fld id="{851E77B4-6A69-D846-9013-401467606944}" type="slidenum">
              <a:rPr lang="de-DE" sz="900" b="0" i="0">
                <a:solidFill>
                  <a:srgbClr val="E6E6E6"/>
                </a:solidFill>
                <a:latin typeface="HelveticaNeueLT Pro 45 Lt"/>
                <a:cs typeface="HelveticaNeueLT Pro 45 Lt"/>
              </a:rPr>
              <a:pPr algn="l">
                <a:spcBef>
                  <a:spcPct val="50000"/>
                </a:spcBef>
              </a:pPr>
              <a:t>‹Nr.›</a:t>
            </a:fld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78324" y="159725"/>
            <a:ext cx="3679289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900" b="0" i="0" noProof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InLoox product presentation</a:t>
            </a:r>
            <a:endParaRPr lang="en-US" sz="900" b="0" i="0" noProof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10" name="Inhaltsplatzhalter 30"/>
          <p:cNvSpPr>
            <a:spLocks noGrp="1"/>
          </p:cNvSpPr>
          <p:nvPr>
            <p:ph sz="quarter" idx="12"/>
          </p:nvPr>
        </p:nvSpPr>
        <p:spPr>
          <a:xfrm>
            <a:off x="3146906" y="605448"/>
            <a:ext cx="5616798" cy="37753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NeueLT Std Lt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 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 userDrawn="1"/>
        </p:nvSpPr>
        <p:spPr>
          <a:xfrm>
            <a:off x="78324" y="159725"/>
            <a:ext cx="3679289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900" b="0" i="0" noProof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InLoox product presentation</a:t>
            </a:r>
            <a:endParaRPr lang="en-US" sz="900" b="0" i="0" noProof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6102350" y="159725"/>
            <a:ext cx="2297113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         </a:t>
            </a:r>
          </a:p>
          <a:p>
            <a:pPr algn="r"/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7425568" y="6652066"/>
            <a:ext cx="1729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dirty="0" smtClean="0">
                <a:solidFill>
                  <a:schemeClr val="bg1">
                    <a:lumMod val="75000"/>
                  </a:schemeClr>
                </a:solidFill>
                <a:latin typeface="HelveticaNeueLT Pro 45 Lt"/>
                <a:cs typeface="HelveticaNeueLT Pro 45 Lt"/>
              </a:rPr>
              <a:t>          © 2001-2010 InLoox GmbH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5"/>
          </p:nvPr>
        </p:nvSpPr>
        <p:spPr>
          <a:xfrm>
            <a:off x="3048000" y="1661161"/>
            <a:ext cx="5989320" cy="455675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cxnSp>
        <p:nvCxnSpPr>
          <p:cNvPr id="22" name="Gerade Verbindung 21"/>
          <p:cNvCxnSpPr/>
          <p:nvPr userDrawn="1"/>
        </p:nvCxnSpPr>
        <p:spPr>
          <a:xfrm>
            <a:off x="2991260" y="1092115"/>
            <a:ext cx="2588273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bg1">
                    <a:lumMod val="95000"/>
                    <a:alpha val="30000"/>
                  </a:schemeClr>
                </a:gs>
                <a:gs pos="100000">
                  <a:schemeClr val="bg1">
                    <a:lumMod val="95000"/>
                    <a:alpha val="30000"/>
                  </a:schemeClr>
                </a:gs>
                <a:gs pos="50000">
                  <a:schemeClr val="tx1">
                    <a:lumMod val="75000"/>
                    <a:lumOff val="25000"/>
                    <a:alpha val="3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Inhaltsplatzhalter 30"/>
          <p:cNvSpPr>
            <a:spLocks noGrp="1"/>
          </p:cNvSpPr>
          <p:nvPr>
            <p:ph sz="quarter" idx="12"/>
          </p:nvPr>
        </p:nvSpPr>
        <p:spPr>
          <a:xfrm>
            <a:off x="3146906" y="605448"/>
            <a:ext cx="5616798" cy="37753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Std Lt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564430" y="158748"/>
            <a:ext cx="757237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>
            <a:prstTxWarp prst="textNoShape">
              <a:avLst/>
            </a:prstTxWarp>
            <a:noAutofit/>
          </a:bodyPr>
          <a:lstStyle/>
          <a:p>
            <a:pPr algn="l">
              <a:spcBef>
                <a:spcPct val="50000"/>
              </a:spcBef>
            </a:pPr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Page </a:t>
            </a:r>
            <a:fld id="{851E77B4-6A69-D846-9013-401467606944}" type="slidenum">
              <a:rPr lang="de-DE" sz="900" b="0" i="0">
                <a:solidFill>
                  <a:srgbClr val="E6E6E6"/>
                </a:solidFill>
                <a:latin typeface="HelveticaNeueLT Pro 45 Lt"/>
                <a:cs typeface="HelveticaNeueLT Pro 45 Lt"/>
              </a:rPr>
              <a:pPr algn="l">
                <a:spcBef>
                  <a:spcPct val="50000"/>
                </a:spcBef>
              </a:pPr>
              <a:t>‹Nr.›</a:t>
            </a:fld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links - Bild rech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6102350" y="159725"/>
            <a:ext cx="2297113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         </a:t>
            </a:r>
          </a:p>
          <a:p>
            <a:pPr algn="r"/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7425568" y="6652066"/>
            <a:ext cx="1729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dirty="0" smtClean="0">
                <a:solidFill>
                  <a:schemeClr val="bg1">
                    <a:lumMod val="75000"/>
                  </a:schemeClr>
                </a:solidFill>
                <a:latin typeface="HelveticaNeueLT Pro 45 Lt"/>
                <a:cs typeface="HelveticaNeueLT Pro 45 Lt"/>
              </a:rPr>
              <a:t>          © 2001-2010 InLoox GmbH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5"/>
          </p:nvPr>
        </p:nvSpPr>
        <p:spPr>
          <a:xfrm>
            <a:off x="3048000" y="1661161"/>
            <a:ext cx="5989320" cy="455675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grpSp>
        <p:nvGrpSpPr>
          <p:cNvPr id="2" name="Gruppierung 17"/>
          <p:cNvGrpSpPr/>
          <p:nvPr userDrawn="1"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18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Gerade Verbindung 21"/>
          <p:cNvCxnSpPr/>
          <p:nvPr userDrawn="1"/>
        </p:nvCxnSpPr>
        <p:spPr>
          <a:xfrm>
            <a:off x="2991260" y="1092115"/>
            <a:ext cx="2588273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bg1">
                    <a:lumMod val="95000"/>
                    <a:alpha val="30000"/>
                  </a:schemeClr>
                </a:gs>
                <a:gs pos="100000">
                  <a:schemeClr val="bg1">
                    <a:lumMod val="95000"/>
                    <a:alpha val="30000"/>
                  </a:schemeClr>
                </a:gs>
                <a:gs pos="50000">
                  <a:schemeClr val="tx1">
                    <a:lumMod val="75000"/>
                    <a:lumOff val="25000"/>
                    <a:alpha val="3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Inhaltsplatzhalter 24"/>
          <p:cNvSpPr>
            <a:spLocks noGrp="1"/>
          </p:cNvSpPr>
          <p:nvPr>
            <p:ph sz="quarter" idx="16"/>
          </p:nvPr>
        </p:nvSpPr>
        <p:spPr>
          <a:xfrm>
            <a:off x="122238" y="2027238"/>
            <a:ext cx="2713037" cy="921702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defRPr sz="1200">
                <a:solidFill>
                  <a:schemeClr val="tx1"/>
                </a:solidFill>
                <a:latin typeface="HelveticaNeueLT Std Med" pitchFamily="34" charset="0"/>
              </a:defRPr>
            </a:lvl1pPr>
            <a:lvl2pPr marL="266700" indent="-26670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2057400" indent="-1790700">
              <a:defRPr/>
            </a:lvl3pPr>
            <a:lvl4pPr marL="2057400" indent="-1790700">
              <a:defRPr/>
            </a:lvl4pPr>
            <a:lvl5pPr marL="2057400" indent="-1790700">
              <a:defRPr/>
            </a:lvl5pPr>
          </a:lstStyle>
          <a:p>
            <a:pPr lvl="0"/>
            <a:r>
              <a:rPr lang="de-DE" dirty="0" smtClean="0"/>
              <a:t>Textmasterformate durch Klicken</a:t>
            </a:r>
          </a:p>
          <a:p>
            <a:pPr lvl="0"/>
            <a:r>
              <a:rPr lang="de-DE" dirty="0" smtClean="0"/>
              <a:t>Bearbeiten</a:t>
            </a:r>
          </a:p>
        </p:txBody>
      </p:sp>
      <p:sp>
        <p:nvSpPr>
          <p:cNvPr id="42" name="Inhaltsplatzhalter 30"/>
          <p:cNvSpPr>
            <a:spLocks noGrp="1"/>
          </p:cNvSpPr>
          <p:nvPr>
            <p:ph sz="quarter" idx="12"/>
          </p:nvPr>
        </p:nvSpPr>
        <p:spPr>
          <a:xfrm>
            <a:off x="3146906" y="605448"/>
            <a:ext cx="5616798" cy="37753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Std Lt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78324" y="159725"/>
            <a:ext cx="3679289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900" b="0" i="0" noProof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InLoox product presentation</a:t>
            </a:r>
            <a:endParaRPr lang="en-US" sz="900" b="0" i="0" noProof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 userDrawn="1"/>
        </p:nvSpPr>
        <p:spPr bwMode="auto">
          <a:xfrm>
            <a:off x="8564430" y="158748"/>
            <a:ext cx="757237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>
            <a:prstTxWarp prst="textNoShape">
              <a:avLst/>
            </a:prstTxWarp>
            <a:noAutofit/>
          </a:bodyPr>
          <a:lstStyle/>
          <a:p>
            <a:pPr algn="l">
              <a:spcBef>
                <a:spcPct val="50000"/>
              </a:spcBef>
            </a:pPr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Page </a:t>
            </a:r>
            <a:fld id="{851E77B4-6A69-D846-9013-401467606944}" type="slidenum">
              <a:rPr lang="de-DE" sz="900" b="0" i="0">
                <a:solidFill>
                  <a:srgbClr val="E6E6E6"/>
                </a:solidFill>
                <a:latin typeface="HelveticaNeueLT Pro 45 Lt"/>
                <a:cs typeface="HelveticaNeueLT Pro 45 Lt"/>
              </a:rPr>
              <a:pPr algn="l">
                <a:spcBef>
                  <a:spcPct val="50000"/>
                </a:spcBef>
              </a:pPr>
              <a:t>‹Nr.›</a:t>
            </a:fld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links - Bild rech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6102350" y="159725"/>
            <a:ext cx="2297113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         </a:t>
            </a:r>
          </a:p>
          <a:p>
            <a:pPr algn="r"/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7425568" y="6652066"/>
            <a:ext cx="1729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dirty="0" smtClean="0">
                <a:solidFill>
                  <a:schemeClr val="bg1">
                    <a:lumMod val="75000"/>
                  </a:schemeClr>
                </a:solidFill>
                <a:latin typeface="HelveticaNeueLT Pro 45 Lt"/>
                <a:cs typeface="HelveticaNeueLT Pro 45 Lt"/>
              </a:rPr>
              <a:t>          © 2001-2010 InLoox GmbH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5"/>
          </p:nvPr>
        </p:nvSpPr>
        <p:spPr>
          <a:xfrm>
            <a:off x="3048000" y="1661161"/>
            <a:ext cx="5989320" cy="455675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grpSp>
        <p:nvGrpSpPr>
          <p:cNvPr id="2" name="Gruppierung 17"/>
          <p:cNvGrpSpPr/>
          <p:nvPr userDrawn="1"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18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Gerade Verbindung 21"/>
          <p:cNvCxnSpPr/>
          <p:nvPr userDrawn="1"/>
        </p:nvCxnSpPr>
        <p:spPr>
          <a:xfrm>
            <a:off x="2991260" y="1092115"/>
            <a:ext cx="2588273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bg1">
                    <a:lumMod val="95000"/>
                    <a:alpha val="30000"/>
                  </a:schemeClr>
                </a:gs>
                <a:gs pos="100000">
                  <a:schemeClr val="bg1">
                    <a:lumMod val="95000"/>
                    <a:alpha val="30000"/>
                  </a:schemeClr>
                </a:gs>
                <a:gs pos="50000">
                  <a:schemeClr val="tx1">
                    <a:lumMod val="75000"/>
                    <a:lumOff val="25000"/>
                    <a:alpha val="3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Inhaltsplatzhalter 24"/>
          <p:cNvSpPr>
            <a:spLocks noGrp="1"/>
          </p:cNvSpPr>
          <p:nvPr>
            <p:ph sz="quarter" idx="16"/>
          </p:nvPr>
        </p:nvSpPr>
        <p:spPr>
          <a:xfrm>
            <a:off x="122238" y="2027238"/>
            <a:ext cx="2713037" cy="921702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Std Med" pitchFamily="34" charset="0"/>
              </a:defRPr>
            </a:lvl1pPr>
            <a:lvl2pPr marL="266700" indent="-26670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2057400" indent="-1790700">
              <a:defRPr/>
            </a:lvl3pPr>
            <a:lvl4pPr marL="2057400" indent="-1790700">
              <a:defRPr/>
            </a:lvl4pPr>
            <a:lvl5pPr marL="2057400" indent="-1790700">
              <a:defRPr/>
            </a:lvl5pPr>
          </a:lstStyle>
          <a:p>
            <a:pPr lvl="0"/>
            <a:r>
              <a:rPr lang="de-DE" dirty="0" smtClean="0"/>
              <a:t>Textmasterformate durch Klicken</a:t>
            </a:r>
          </a:p>
          <a:p>
            <a:pPr lvl="0"/>
            <a:r>
              <a:rPr lang="de-DE" dirty="0" smtClean="0"/>
              <a:t>Bearbeiten</a:t>
            </a:r>
          </a:p>
        </p:txBody>
      </p:sp>
      <p:sp>
        <p:nvSpPr>
          <p:cNvPr id="42" name="Inhaltsplatzhalter 30"/>
          <p:cNvSpPr>
            <a:spLocks noGrp="1"/>
          </p:cNvSpPr>
          <p:nvPr>
            <p:ph sz="quarter" idx="12"/>
          </p:nvPr>
        </p:nvSpPr>
        <p:spPr>
          <a:xfrm>
            <a:off x="3146906" y="605448"/>
            <a:ext cx="5616798" cy="37753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Std Lt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78324" y="159725"/>
            <a:ext cx="3679289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900" b="0" i="0" noProof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InLoox product presentation</a:t>
            </a:r>
            <a:endParaRPr lang="en-US" sz="900" b="0" i="0" noProof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 userDrawn="1"/>
        </p:nvSpPr>
        <p:spPr bwMode="auto">
          <a:xfrm>
            <a:off x="8564430" y="158748"/>
            <a:ext cx="757237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>
            <a:prstTxWarp prst="textNoShape">
              <a:avLst/>
            </a:prstTxWarp>
            <a:noAutofit/>
          </a:bodyPr>
          <a:lstStyle/>
          <a:p>
            <a:pPr algn="l">
              <a:spcBef>
                <a:spcPct val="50000"/>
              </a:spcBef>
            </a:pPr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Page </a:t>
            </a:r>
            <a:fld id="{851E77B4-6A69-D846-9013-401467606944}" type="slidenum">
              <a:rPr lang="de-DE" sz="900" b="0" i="0">
                <a:solidFill>
                  <a:srgbClr val="E6E6E6"/>
                </a:solidFill>
                <a:latin typeface="HelveticaNeueLT Pro 45 Lt"/>
                <a:cs typeface="HelveticaNeueLT Pro 45 Lt"/>
              </a:rPr>
              <a:pPr algn="l">
                <a:spcBef>
                  <a:spcPct val="50000"/>
                </a:spcBef>
              </a:pPr>
              <a:t>‹Nr.›</a:t>
            </a:fld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ld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6102350" y="159725"/>
            <a:ext cx="2297113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         </a:t>
            </a:r>
          </a:p>
          <a:p>
            <a:pPr algn="r"/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7425568" y="6652066"/>
            <a:ext cx="1729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dirty="0" smtClean="0">
                <a:solidFill>
                  <a:schemeClr val="bg1">
                    <a:lumMod val="75000"/>
                  </a:schemeClr>
                </a:solidFill>
                <a:latin typeface="HelveticaNeueLT Pro 45 Lt"/>
                <a:cs typeface="HelveticaNeueLT Pro 45 Lt"/>
              </a:rPr>
              <a:t>          © 2001-2010 InLoox GmbH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5"/>
          </p:nvPr>
        </p:nvSpPr>
        <p:spPr>
          <a:xfrm>
            <a:off x="3048000" y="1661161"/>
            <a:ext cx="5989320" cy="455675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cxnSp>
        <p:nvCxnSpPr>
          <p:cNvPr id="22" name="Gerade Verbindung 21"/>
          <p:cNvCxnSpPr/>
          <p:nvPr userDrawn="1"/>
        </p:nvCxnSpPr>
        <p:spPr>
          <a:xfrm>
            <a:off x="2991260" y="1092115"/>
            <a:ext cx="2588273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bg1">
                    <a:lumMod val="95000"/>
                    <a:alpha val="30000"/>
                  </a:schemeClr>
                </a:gs>
                <a:gs pos="100000">
                  <a:schemeClr val="bg1">
                    <a:lumMod val="95000"/>
                    <a:alpha val="30000"/>
                  </a:schemeClr>
                </a:gs>
                <a:gs pos="50000">
                  <a:schemeClr val="tx1">
                    <a:lumMod val="75000"/>
                    <a:lumOff val="25000"/>
                    <a:alpha val="3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Inhaltsplatzhalter 30"/>
          <p:cNvSpPr>
            <a:spLocks noGrp="1"/>
          </p:cNvSpPr>
          <p:nvPr>
            <p:ph sz="quarter" idx="12"/>
          </p:nvPr>
        </p:nvSpPr>
        <p:spPr>
          <a:xfrm>
            <a:off x="3146906" y="605448"/>
            <a:ext cx="5616798" cy="37753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Std Lt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78324" y="159725"/>
            <a:ext cx="3679289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900" b="0" i="0" noProof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InLoox product presentation</a:t>
            </a:r>
            <a:endParaRPr lang="en-US" sz="900" b="0" i="0" noProof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8564430" y="158748"/>
            <a:ext cx="757237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>
            <a:prstTxWarp prst="textNoShape">
              <a:avLst/>
            </a:prstTxWarp>
            <a:noAutofit/>
          </a:bodyPr>
          <a:lstStyle/>
          <a:p>
            <a:pPr algn="l">
              <a:spcBef>
                <a:spcPct val="50000"/>
              </a:spcBef>
            </a:pPr>
            <a:r>
              <a:rPr lang="de-DE" sz="900" b="0" i="0" dirty="0" smtClean="0">
                <a:solidFill>
                  <a:srgbClr val="E6E6E6"/>
                </a:solidFill>
                <a:latin typeface="HelveticaNeueLT Pro 45 Lt"/>
                <a:cs typeface="HelveticaNeueLT Pro 45 Lt"/>
              </a:rPr>
              <a:t>Page </a:t>
            </a:r>
            <a:fld id="{851E77B4-6A69-D846-9013-401467606944}" type="slidenum">
              <a:rPr lang="de-DE" sz="900" b="0" i="0">
                <a:solidFill>
                  <a:srgbClr val="E6E6E6"/>
                </a:solidFill>
                <a:latin typeface="HelveticaNeueLT Pro 45 Lt"/>
                <a:cs typeface="HelveticaNeueLT Pro 45 Lt"/>
              </a:rPr>
              <a:pPr algn="l">
                <a:spcBef>
                  <a:spcPct val="50000"/>
                </a:spcBef>
              </a:pPr>
              <a:t>‹Nr.›</a:t>
            </a:fld>
            <a:endParaRPr lang="de-DE" sz="900" b="0" i="0" dirty="0">
              <a:solidFill>
                <a:srgbClr val="E6E6E6"/>
              </a:solidFill>
              <a:latin typeface="HelveticaNeueLT Pro 45 Lt"/>
              <a:cs typeface="HelveticaNeueLT Pro 45 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3" r:id="rId4"/>
    <p:sldLayoutId id="2147483659" r:id="rId5"/>
    <p:sldLayoutId id="2147483656" r:id="rId6"/>
    <p:sldLayoutId id="2147483657" r:id="rId7"/>
    <p:sldLayoutId id="2147483658" r:id="rId8"/>
    <p:sldLayoutId id="2147483661" r:id="rId9"/>
    <p:sldLayoutId id="2147483664" r:id="rId10"/>
    <p:sldLayoutId id="2147483665" r:id="rId11"/>
    <p:sldLayoutId id="2147483666" r:id="rId12"/>
    <p:sldLayoutId id="2147483667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900" b="0" i="0" kern="1200">
          <a:solidFill>
            <a:schemeClr val="tx1"/>
          </a:solidFill>
          <a:latin typeface="Helvetica Neue Light"/>
          <a:ea typeface="+mj-ea"/>
          <a:cs typeface="Helvetica Neue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lang="de-DE" sz="800" b="0" i="0" kern="1200" smtClean="0">
          <a:solidFill>
            <a:schemeClr val="bg1">
              <a:lumMod val="75000"/>
            </a:schemeClr>
          </a:solidFill>
          <a:latin typeface="HelveticaNeueLT Pro 45 Lt"/>
          <a:ea typeface="+mn-ea"/>
          <a:cs typeface="HelveticaNeueLT Pro 45 L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tif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tiff"/><Relationship Id="rId4" Type="http://schemas.openxmlformats.org/officeDocument/2006/relationships/image" Target="../media/image42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tif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tif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f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tiff"/><Relationship Id="rId4" Type="http://schemas.openxmlformats.org/officeDocument/2006/relationships/image" Target="../media/image5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iff"/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tiff"/><Relationship Id="rId4" Type="http://schemas.openxmlformats.org/officeDocument/2006/relationships/image" Target="../media/image65.tif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hyperlink" Target="http://www.inloox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tiff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dirty="0" smtClean="0">
                <a:solidFill>
                  <a:schemeClr val="tx1"/>
                </a:solidFill>
                <a:latin typeface="HelveticaNeueLT Std Lt" pitchFamily="34" charset="0"/>
              </a:rPr>
              <a:t>InLoox product presentation</a:t>
            </a:r>
            <a:endParaRPr dirty="0">
              <a:solidFill>
                <a:schemeClr val="tx1"/>
              </a:solidFill>
              <a:latin typeface="HelveticaNeueLT Std Lt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HelveticaNeueLT Std Lt" pitchFamily="34" charset="0"/>
              </a:rPr>
              <a:t>Project management software, integrated into Microsoft Outlook</a:t>
            </a:r>
            <a:endParaRPr lang="en-US" dirty="0">
              <a:solidFill>
                <a:schemeClr val="tx1"/>
              </a:solidFill>
              <a:latin typeface="HelveticaNeueLT Std L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13" descr="Inbox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07" b="107"/>
          <a:stretch>
            <a:fillRect/>
          </a:stretch>
        </p:blipFill>
        <p:spPr/>
      </p:pic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Structured project information</a:t>
            </a:r>
            <a:endParaRPr lang="de-DE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grpSp>
        <p:nvGrpSpPr>
          <p:cNvPr id="23" name="Gruppierung 17"/>
          <p:cNvGrpSpPr/>
          <p:nvPr/>
        </p:nvGrpSpPr>
        <p:grpSpPr>
          <a:xfrm>
            <a:off x="84150" y="2636356"/>
            <a:ext cx="2700000" cy="10055"/>
            <a:chOff x="87921" y="1958437"/>
            <a:chExt cx="2700000" cy="10055"/>
          </a:xfrm>
        </p:grpSpPr>
        <p:cxnSp>
          <p:nvCxnSpPr>
            <p:cNvPr id="24" name="Gerade Verbindung 23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Inhaltsplatzhalter 28"/>
          <p:cNvSpPr txBox="1">
            <a:spLocks/>
          </p:cNvSpPr>
          <p:nvPr/>
        </p:nvSpPr>
        <p:spPr>
          <a:xfrm>
            <a:off x="127003" y="2804237"/>
            <a:ext cx="2713037" cy="519112"/>
          </a:xfrm>
          <a:prstGeom prst="rect">
            <a:avLst/>
          </a:prstGeom>
        </p:spPr>
        <p:txBody>
          <a:bodyPr/>
          <a:lstStyle/>
          <a:p>
            <a:r>
              <a:rPr lang="en-GB" sz="1200" dirty="0" smtClean="0">
                <a:latin typeface="HelveticaNeueLT Std Med" pitchFamily="34" charset="0"/>
              </a:rPr>
              <a:t>Group, filter and flag </a:t>
            </a:r>
          </a:p>
          <a:p>
            <a:r>
              <a:rPr lang="en-GB" sz="1200" dirty="0" smtClean="0">
                <a:latin typeface="HelveticaNeueLT Std Med" pitchFamily="34" charset="0"/>
              </a:rPr>
              <a:t>according to many criteria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041301" y="1652588"/>
            <a:ext cx="5997775" cy="45624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pic>
        <p:nvPicPr>
          <p:cNvPr id="27" name="Grafik 26" descr="Projectlist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940" y="2343150"/>
            <a:ext cx="4774260" cy="3670300"/>
          </a:xfrm>
          <a:prstGeom prst="rect">
            <a:avLst/>
          </a:prstGeom>
        </p:spPr>
      </p:pic>
      <p:sp>
        <p:nvSpPr>
          <p:cNvPr id="20" name="Legende mit Linie 2 19"/>
          <p:cNvSpPr/>
          <p:nvPr/>
        </p:nvSpPr>
        <p:spPr>
          <a:xfrm>
            <a:off x="4193381" y="2883694"/>
            <a:ext cx="4766469" cy="404813"/>
          </a:xfrm>
          <a:prstGeom prst="borderCallout2">
            <a:avLst>
              <a:gd name="adj1" fmla="val 50157"/>
              <a:gd name="adj2" fmla="val -509"/>
              <a:gd name="adj3" fmla="val 18418"/>
              <a:gd name="adj4" fmla="val -5245"/>
              <a:gd name="adj5" fmla="val 18506"/>
              <a:gd name="adj6" fmla="val -31314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Legende mit Linie 2 16"/>
          <p:cNvSpPr/>
          <p:nvPr/>
        </p:nvSpPr>
        <p:spPr>
          <a:xfrm>
            <a:off x="8108155" y="2678113"/>
            <a:ext cx="851695" cy="173831"/>
          </a:xfrm>
          <a:prstGeom prst="borderCallout2">
            <a:avLst>
              <a:gd name="adj1" fmla="val 50214"/>
              <a:gd name="adj2" fmla="val -3010"/>
              <a:gd name="adj3" fmla="val -237920"/>
              <a:gd name="adj4" fmla="val -57102"/>
              <a:gd name="adj5" fmla="val -239440"/>
              <a:gd name="adj6" fmla="val -634276"/>
            </a:avLst>
          </a:prstGeom>
          <a:solidFill>
            <a:srgbClr val="F3F3F3">
              <a:alpha val="18000"/>
            </a:srgbClr>
          </a:solidFill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Inhaltsplatzhalter 38"/>
          <p:cNvSpPr>
            <a:spLocks noGrp="1"/>
          </p:cNvSpPr>
          <p:nvPr>
            <p:ph sz="quarter" idx="4294967295"/>
          </p:nvPr>
        </p:nvSpPr>
        <p:spPr>
          <a:xfrm>
            <a:off x="122238" y="2027238"/>
            <a:ext cx="2713037" cy="455612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  <a:latin typeface="HelveticaNeueLT Std Med" pitchFamily="34" charset="0"/>
              </a:rPr>
              <a:t>Powerful full text search covering all projects, plans, budgets, etc.</a:t>
            </a:r>
            <a:endParaRPr lang="en-GB" sz="1200" dirty="0">
              <a:solidFill>
                <a:schemeClr val="tx1"/>
              </a:solidFill>
              <a:latin typeface="HelveticaNeueLT Std Med" pitchFamily="34" charset="0"/>
            </a:endParaRPr>
          </a:p>
        </p:txBody>
      </p:sp>
      <p:grpSp>
        <p:nvGrpSpPr>
          <p:cNvPr id="18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21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0" grpId="0" animBg="1"/>
      <p:bldP spid="17" grpId="0" animBg="1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HelveticaNeueLT Std Lt" pitchFamily="34" charset="0"/>
              </a:rPr>
              <a:t>Global views and workflows</a:t>
            </a:r>
            <a:endParaRPr lang="de-DE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5026" y="3495990"/>
            <a:ext cx="26714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Additional InLoox fields for extended project information</a:t>
            </a:r>
          </a:p>
          <a:p>
            <a:endParaRPr lang="de-DE" sz="1200" dirty="0" smtClean="0">
              <a:latin typeface="HelveticaNeueLT Pro 65 Md" pitchFamily="34" charset="0"/>
            </a:endParaRPr>
          </a:p>
          <a:p>
            <a:pPr indent="180975">
              <a:buFont typeface="Arial" pitchFamily="34" charset="0"/>
              <a:buChar char="•"/>
            </a:pPr>
            <a:r>
              <a:rPr lang="en-GB" sz="1200" dirty="0" smtClean="0">
                <a:latin typeface="HelveticaNeueLT Std Lt" pitchFamily="34" charset="0"/>
              </a:rPr>
              <a:t>project managers, start, end</a:t>
            </a:r>
            <a:endParaRPr lang="de-DE" sz="1200" dirty="0" smtClean="0">
              <a:latin typeface="HelveticaNeueLT Std Lt" pitchFamily="34" charset="0"/>
            </a:endParaRPr>
          </a:p>
          <a:p>
            <a:pPr indent="180975">
              <a:buFont typeface="Arial" pitchFamily="34" charset="0"/>
              <a:buChar char="•"/>
            </a:pPr>
            <a:r>
              <a:rPr lang="en-GB" sz="1200" dirty="0" smtClean="0">
                <a:latin typeface="HelveticaNeueLT Std Lt" pitchFamily="34" charset="0"/>
              </a:rPr>
              <a:t>document folder, customer, etc.</a:t>
            </a:r>
            <a:endParaRPr lang="de-DE" sz="1600" dirty="0" smtClean="0">
              <a:latin typeface="HelveticaNeueLT Std Lt" pitchFamily="34" charset="0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 rot="5400000" flipH="1" flipV="1">
            <a:off x="5453067" y="5362576"/>
            <a:ext cx="42861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ierung 17"/>
          <p:cNvGrpSpPr/>
          <p:nvPr/>
        </p:nvGrpSpPr>
        <p:grpSpPr>
          <a:xfrm>
            <a:off x="84150" y="3325653"/>
            <a:ext cx="2700000" cy="10055"/>
            <a:chOff x="87921" y="1958437"/>
            <a:chExt cx="2700000" cy="10055"/>
          </a:xfrm>
        </p:grpSpPr>
        <p:cxnSp>
          <p:nvCxnSpPr>
            <p:cNvPr id="28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Bildplatzhalter 13" descr="Inbox.tif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07" b="107"/>
          <a:stretch>
            <a:fillRect/>
          </a:stretch>
        </p:blipFill>
        <p:spPr/>
      </p:pic>
      <p:pic>
        <p:nvPicPr>
          <p:cNvPr id="23" name="Grafik 22" descr="Projectlist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940" y="2343150"/>
            <a:ext cx="4774260" cy="3670300"/>
          </a:xfrm>
          <a:prstGeom prst="rect">
            <a:avLst/>
          </a:prstGeom>
        </p:spPr>
      </p:pic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041301" y="1652588"/>
            <a:ext cx="5997775" cy="45624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pic>
        <p:nvPicPr>
          <p:cNvPr id="26" name="Grafik 25" descr="Personal views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944" y="2188134"/>
            <a:ext cx="1304925" cy="837967"/>
          </a:xfrm>
          <a:prstGeom prst="rect">
            <a:avLst/>
          </a:prstGeom>
        </p:spPr>
      </p:pic>
      <p:pic>
        <p:nvPicPr>
          <p:cNvPr id="31" name="Grafik 30" descr="Choose fields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8857" y="3576320"/>
            <a:ext cx="1128038" cy="1889124"/>
          </a:xfrm>
          <a:prstGeom prst="rect">
            <a:avLst/>
          </a:prstGeom>
        </p:spPr>
      </p:pic>
      <p:sp>
        <p:nvSpPr>
          <p:cNvPr id="16" name="Inhaltsplatzhalter 24"/>
          <p:cNvSpPr>
            <a:spLocks noGrp="1"/>
          </p:cNvSpPr>
          <p:nvPr>
            <p:ph sz="quarter" idx="4294967295"/>
          </p:nvPr>
        </p:nvSpPr>
        <p:spPr>
          <a:xfrm>
            <a:off x="122238" y="2027238"/>
            <a:ext cx="2713037" cy="426402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  <a:latin typeface="HelveticaNeueLT Std Med" pitchFamily="34" charset="0"/>
              </a:rPr>
              <a:t>Personal and public views for teams</a:t>
            </a:r>
            <a:endParaRPr lang="en-GB" sz="1200" dirty="0">
              <a:solidFill>
                <a:schemeClr val="tx1"/>
              </a:solidFill>
              <a:latin typeface="HelveticaNeueLT Std Med" pitchFamily="34" charset="0"/>
            </a:endParaRPr>
          </a:p>
        </p:txBody>
      </p:sp>
      <p:grpSp>
        <p:nvGrpSpPr>
          <p:cNvPr id="18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19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Open a project</a:t>
            </a:r>
            <a:endParaRPr lang="de-DE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25506" y="2806362"/>
            <a:ext cx="267148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A double click opens a project</a:t>
            </a:r>
            <a:endParaRPr lang="en-GB" sz="1200" dirty="0">
              <a:latin typeface="HelveticaNeueLT Std Med" pitchFamily="34" charset="0"/>
            </a:endParaRPr>
          </a:p>
        </p:txBody>
      </p:sp>
      <p:grpSp>
        <p:nvGrpSpPr>
          <p:cNvPr id="22" name="Gruppierung 17"/>
          <p:cNvGrpSpPr/>
          <p:nvPr/>
        </p:nvGrpSpPr>
        <p:grpSpPr>
          <a:xfrm>
            <a:off x="81277" y="2639856"/>
            <a:ext cx="2700000" cy="10055"/>
            <a:chOff x="87921" y="1958437"/>
            <a:chExt cx="2700000" cy="10055"/>
          </a:xfrm>
        </p:grpSpPr>
        <p:cxnSp>
          <p:nvCxnSpPr>
            <p:cNvPr id="27" name="Gerade Verbindung 23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4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Bildplatzhalter 13" descr="Inbox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07" b="107"/>
          <a:stretch>
            <a:fillRect/>
          </a:stretch>
        </p:blipFill>
        <p:spPr/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041301" y="1652588"/>
            <a:ext cx="5997775" cy="45624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pic>
        <p:nvPicPr>
          <p:cNvPr id="25" name="Grafik 24" descr="Projectlist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940" y="2343150"/>
            <a:ext cx="4774260" cy="3670300"/>
          </a:xfrm>
          <a:prstGeom prst="rect">
            <a:avLst/>
          </a:prstGeom>
        </p:spPr>
      </p:pic>
      <p:sp>
        <p:nvSpPr>
          <p:cNvPr id="20" name="Legende mit Linie 2 19"/>
          <p:cNvSpPr/>
          <p:nvPr/>
        </p:nvSpPr>
        <p:spPr>
          <a:xfrm>
            <a:off x="4174332" y="3664744"/>
            <a:ext cx="4804568" cy="152400"/>
          </a:xfrm>
          <a:prstGeom prst="borderCallout2">
            <a:avLst>
              <a:gd name="adj1" fmla="val 50742"/>
              <a:gd name="adj2" fmla="val -755"/>
              <a:gd name="adj3" fmla="val -936977"/>
              <a:gd name="adj4" fmla="val -23291"/>
              <a:gd name="adj5" fmla="val -935937"/>
              <a:gd name="adj6" fmla="val -29599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Inhaltsplatzhalter 32"/>
          <p:cNvSpPr>
            <a:spLocks noGrp="1"/>
          </p:cNvSpPr>
          <p:nvPr>
            <p:ph sz="quarter" idx="4294967295"/>
          </p:nvPr>
        </p:nvSpPr>
        <p:spPr>
          <a:xfrm>
            <a:off x="122238" y="2027238"/>
            <a:ext cx="2713037" cy="494982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  <a:latin typeface="HelveticaNeueLT Std Med" pitchFamily="34" charset="0"/>
              </a:rPr>
              <a:t>In the project list a row corresponds to one project</a:t>
            </a:r>
            <a:endParaRPr lang="en-GB" sz="1200" dirty="0">
              <a:solidFill>
                <a:schemeClr val="tx1"/>
              </a:solidFill>
              <a:latin typeface="HelveticaNeueLT Std Med" pitchFamily="34" charset="0"/>
            </a:endParaRPr>
          </a:p>
        </p:txBody>
      </p:sp>
      <p:grpSp>
        <p:nvGrpSpPr>
          <p:cNvPr id="16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21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8229" y="4090146"/>
            <a:ext cx="27425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80C9"/>
                </a:solidFill>
                <a:latin typeface="Journal"/>
                <a:cs typeface="Journal"/>
              </a:rPr>
              <a:t>InLoox displays each project in one consistent structure. Instead of handling of a complicated </a:t>
            </a:r>
            <a:r>
              <a:rPr lang="en-US" sz="2200" dirty="0">
                <a:solidFill>
                  <a:srgbClr val="0080C9"/>
                </a:solidFill>
                <a:latin typeface="Journal"/>
                <a:cs typeface="Journal"/>
              </a:rPr>
              <a:t>application, </a:t>
            </a:r>
            <a:r>
              <a:rPr lang="en-US" sz="2200" dirty="0" smtClean="0">
                <a:solidFill>
                  <a:srgbClr val="0080C9"/>
                </a:solidFill>
                <a:latin typeface="Journal"/>
                <a:cs typeface="Journal"/>
              </a:rPr>
              <a:t>your projects </a:t>
            </a:r>
            <a:r>
              <a:rPr lang="en-US" sz="2200" dirty="0">
                <a:solidFill>
                  <a:srgbClr val="0080C9"/>
                </a:solidFill>
                <a:latin typeface="Journal"/>
                <a:cs typeface="Journal"/>
              </a:rPr>
              <a:t>are in the </a:t>
            </a:r>
            <a:r>
              <a:rPr lang="en-US" sz="2200" dirty="0" smtClean="0">
                <a:solidFill>
                  <a:srgbClr val="0080C9"/>
                </a:solidFill>
                <a:latin typeface="Journal"/>
                <a:cs typeface="Journal"/>
              </a:rPr>
              <a:t>focus</a:t>
            </a:r>
            <a:endParaRPr lang="en-US" sz="2200" dirty="0">
              <a:solidFill>
                <a:srgbClr val="0080C9"/>
              </a:solidFill>
              <a:latin typeface="Journal" pitchFamily="2" charset="0"/>
              <a:cs typeface="Journ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 project in detail</a:t>
            </a:r>
            <a:endParaRPr lang="de-DE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pic>
        <p:nvPicPr>
          <p:cNvPr id="9" name="Bildplatzhalter 8" descr="Management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pic>
        <p:nvPicPr>
          <p:cNvPr id="10" name="Grafik 9" descr="Management leist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861" y="1978820"/>
            <a:ext cx="3897707" cy="673098"/>
          </a:xfrm>
          <a:prstGeom prst="rect">
            <a:avLst/>
          </a:prstGeom>
        </p:spPr>
      </p:pic>
      <p:sp>
        <p:nvSpPr>
          <p:cNvPr id="11" name="Legende mit Linie 2 10"/>
          <p:cNvSpPr/>
          <p:nvPr/>
        </p:nvSpPr>
        <p:spPr>
          <a:xfrm>
            <a:off x="2977836" y="1972469"/>
            <a:ext cx="3899213" cy="681831"/>
          </a:xfrm>
          <a:prstGeom prst="borderCallout2">
            <a:avLst>
              <a:gd name="adj1" fmla="val 52703"/>
              <a:gd name="adj2" fmla="val -943"/>
              <a:gd name="adj3" fmla="val 74085"/>
              <a:gd name="adj4" fmla="val -3002"/>
              <a:gd name="adj5" fmla="val 74485"/>
              <a:gd name="adj6" fmla="val -5796"/>
            </a:avLst>
          </a:prstGeom>
          <a:solidFill>
            <a:schemeClr val="bg1">
              <a:alpha val="18000"/>
            </a:schemeClr>
          </a:solidFill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Inhaltsplatzhalter 19"/>
          <p:cNvSpPr>
            <a:spLocks noGrp="1"/>
          </p:cNvSpPr>
          <p:nvPr>
            <p:ph sz="quarter" idx="4294967295"/>
          </p:nvPr>
        </p:nvSpPr>
        <p:spPr>
          <a:xfrm>
            <a:off x="122238" y="2027237"/>
            <a:ext cx="2713037" cy="1652486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HelveticaNeueLT Std Med" pitchFamily="34" charset="0"/>
              </a:rPr>
              <a:t>A tab for each project module</a:t>
            </a:r>
            <a:r>
              <a:rPr lang="en-US" sz="1200" dirty="0" smtClean="0"/>
              <a:t>:</a:t>
            </a: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pPr marL="0" indent="182563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HelveticaNeueLT Std Lt" pitchFamily="34" charset="0"/>
              </a:rPr>
              <a:t>Management</a:t>
            </a:r>
          </a:p>
          <a:p>
            <a:pPr marL="0" indent="182563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HelveticaNeueLT Std Lt" pitchFamily="34" charset="0"/>
              </a:rPr>
              <a:t>Mind Mas</a:t>
            </a:r>
          </a:p>
          <a:p>
            <a:pPr marL="0" indent="182563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HelveticaNeueLT Std Lt" pitchFamily="34" charset="0"/>
              </a:rPr>
              <a:t>Planning</a:t>
            </a:r>
          </a:p>
          <a:p>
            <a:pPr marL="0" indent="182563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HelveticaNeueLT Std Lt" pitchFamily="34" charset="0"/>
              </a:rPr>
              <a:t>Time tracking</a:t>
            </a:r>
          </a:p>
          <a:p>
            <a:pPr marL="0" indent="182563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HelveticaNeueLT Std Lt" pitchFamily="34" charset="0"/>
              </a:rPr>
              <a:t>Documents</a:t>
            </a:r>
          </a:p>
          <a:p>
            <a:pPr marL="0" indent="182563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HelveticaNeueLT Std Lt" pitchFamily="34" charset="0"/>
              </a:rPr>
              <a:t>Budgets</a:t>
            </a:r>
          </a:p>
          <a:p>
            <a:pPr marL="0" indent="182563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HelveticaNeueLT Std Lt" pitchFamily="34" charset="0"/>
              </a:rPr>
              <a:t>Budget overview</a:t>
            </a:r>
          </a:p>
          <a:p>
            <a:endParaRPr lang="en-US" sz="1200" dirty="0"/>
          </a:p>
        </p:txBody>
      </p:sp>
      <p:grpSp>
        <p:nvGrpSpPr>
          <p:cNvPr id="14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15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platzhalter 8" descr="Management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041302" y="1628775"/>
            <a:ext cx="5981251" cy="4595813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Project definition and identification</a:t>
            </a:r>
            <a:endParaRPr lang="de-DE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grpSp>
        <p:nvGrpSpPr>
          <p:cNvPr id="4" name="Gruppierung 20"/>
          <p:cNvGrpSpPr/>
          <p:nvPr/>
        </p:nvGrpSpPr>
        <p:grpSpPr>
          <a:xfrm>
            <a:off x="91800" y="3828023"/>
            <a:ext cx="2700000" cy="10055"/>
            <a:chOff x="87921" y="1958437"/>
            <a:chExt cx="2700000" cy="10055"/>
          </a:xfrm>
        </p:grpSpPr>
        <p:cxnSp>
          <p:nvCxnSpPr>
            <p:cNvPr id="22" name="Gerade Verbindung 21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ung 17"/>
          <p:cNvGrpSpPr/>
          <p:nvPr/>
        </p:nvGrpSpPr>
        <p:grpSpPr>
          <a:xfrm>
            <a:off x="84150" y="3230720"/>
            <a:ext cx="2700000" cy="10055"/>
            <a:chOff x="87921" y="1958437"/>
            <a:chExt cx="2700000" cy="10055"/>
          </a:xfrm>
        </p:grpSpPr>
        <p:cxnSp>
          <p:nvCxnSpPr>
            <p:cNvPr id="30" name="Gerade Verbindung 29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ung 17"/>
          <p:cNvGrpSpPr/>
          <p:nvPr/>
        </p:nvGrpSpPr>
        <p:grpSpPr>
          <a:xfrm>
            <a:off x="93675" y="2452999"/>
            <a:ext cx="2700000" cy="10055"/>
            <a:chOff x="87921" y="1958437"/>
            <a:chExt cx="2700000" cy="10055"/>
          </a:xfrm>
        </p:grpSpPr>
        <p:cxnSp>
          <p:nvCxnSpPr>
            <p:cNvPr id="41" name="Gerade Verbindung 23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24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ierung 20"/>
          <p:cNvGrpSpPr/>
          <p:nvPr/>
        </p:nvGrpSpPr>
        <p:grpSpPr>
          <a:xfrm>
            <a:off x="82275" y="4425701"/>
            <a:ext cx="2700000" cy="10055"/>
            <a:chOff x="87921" y="1958437"/>
            <a:chExt cx="2700000" cy="10055"/>
          </a:xfrm>
        </p:grpSpPr>
        <p:cxnSp>
          <p:nvCxnSpPr>
            <p:cNvPr id="44" name="Gerade Verbindung 21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2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Grafik 32" descr="Management customer ,category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974" y="2619074"/>
            <a:ext cx="2172495" cy="1144095"/>
          </a:xfrm>
          <a:prstGeom prst="rect">
            <a:avLst/>
          </a:prstGeom>
        </p:spPr>
      </p:pic>
      <p:sp>
        <p:nvSpPr>
          <p:cNvPr id="35" name="Legende mit Linie 2 34"/>
          <p:cNvSpPr/>
          <p:nvPr/>
        </p:nvSpPr>
        <p:spPr>
          <a:xfrm>
            <a:off x="3495675" y="2876550"/>
            <a:ext cx="1724025" cy="142875"/>
          </a:xfrm>
          <a:prstGeom prst="borderCallout2">
            <a:avLst>
              <a:gd name="adj1" fmla="val 46212"/>
              <a:gd name="adj2" fmla="val -2678"/>
              <a:gd name="adj3" fmla="val -475382"/>
              <a:gd name="adj4" fmla="val -25686"/>
              <a:gd name="adj5" fmla="val -475843"/>
              <a:gd name="adj6" fmla="val -48484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Legende mit Linie 2 36"/>
          <p:cNvSpPr/>
          <p:nvPr/>
        </p:nvSpPr>
        <p:spPr>
          <a:xfrm>
            <a:off x="3495682" y="3040855"/>
            <a:ext cx="1724018" cy="142875"/>
          </a:xfrm>
          <a:prstGeom prst="borderCallout2">
            <a:avLst>
              <a:gd name="adj1" fmla="val 42324"/>
              <a:gd name="adj2" fmla="val -2711"/>
              <a:gd name="adj3" fmla="val -141718"/>
              <a:gd name="adj4" fmla="val -12566"/>
              <a:gd name="adj5" fmla="val -141849"/>
              <a:gd name="adj6" fmla="val -48371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Legende mit Linie 2 37"/>
          <p:cNvSpPr/>
          <p:nvPr/>
        </p:nvSpPr>
        <p:spPr>
          <a:xfrm>
            <a:off x="3495774" y="3221830"/>
            <a:ext cx="1717576" cy="142875"/>
          </a:xfrm>
          <a:prstGeom prst="borderCallout2">
            <a:avLst>
              <a:gd name="adj1" fmla="val 62324"/>
              <a:gd name="adj2" fmla="val -2587"/>
              <a:gd name="adj3" fmla="val 225394"/>
              <a:gd name="adj4" fmla="val -13264"/>
              <a:gd name="adj5" fmla="val 227114"/>
              <a:gd name="adj6" fmla="val -48704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Legende mit Linie 2 38"/>
          <p:cNvSpPr/>
          <p:nvPr/>
        </p:nvSpPr>
        <p:spPr>
          <a:xfrm>
            <a:off x="3495728" y="3402805"/>
            <a:ext cx="1720043" cy="142875"/>
          </a:xfrm>
          <a:prstGeom prst="borderCallout2">
            <a:avLst>
              <a:gd name="adj1" fmla="val 51658"/>
              <a:gd name="adj2" fmla="val -2365"/>
              <a:gd name="adj3" fmla="val 506951"/>
              <a:gd name="adj4" fmla="val -26400"/>
              <a:gd name="adj5" fmla="val 506448"/>
              <a:gd name="adj6" fmla="val -48694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Legende mit Linie 2 39"/>
          <p:cNvSpPr/>
          <p:nvPr/>
        </p:nvSpPr>
        <p:spPr>
          <a:xfrm>
            <a:off x="3493301" y="3595685"/>
            <a:ext cx="1722508" cy="142875"/>
          </a:xfrm>
          <a:prstGeom prst="borderCallout2">
            <a:avLst>
              <a:gd name="adj1" fmla="val 55434"/>
              <a:gd name="adj2" fmla="val -2424"/>
              <a:gd name="adj3" fmla="val 1230950"/>
              <a:gd name="adj4" fmla="val -25544"/>
              <a:gd name="adj5" fmla="val 1230857"/>
              <a:gd name="adj6" fmla="val -48367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Inhaltsplatzhalter 46"/>
          <p:cNvSpPr txBox="1">
            <a:spLocks/>
          </p:cNvSpPr>
          <p:nvPr/>
        </p:nvSpPr>
        <p:spPr>
          <a:xfrm>
            <a:off x="122238" y="2027238"/>
            <a:ext cx="2713037" cy="3273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Project name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sp>
        <p:nvSpPr>
          <p:cNvPr id="57" name="Inhaltsplatzhalter 46"/>
          <p:cNvSpPr txBox="1">
            <a:spLocks/>
          </p:cNvSpPr>
          <p:nvPr/>
        </p:nvSpPr>
        <p:spPr>
          <a:xfrm>
            <a:off x="122242" y="2620110"/>
            <a:ext cx="2713037" cy="459640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Explicit project number in a free definable format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sp>
        <p:nvSpPr>
          <p:cNvPr id="58" name="Inhaltsplatzhalter 46"/>
          <p:cNvSpPr txBox="1">
            <a:spLocks/>
          </p:cNvSpPr>
          <p:nvPr/>
        </p:nvSpPr>
        <p:spPr>
          <a:xfrm>
            <a:off x="122242" y="3393951"/>
            <a:ext cx="2713037" cy="2754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65 Md"/>
              </a:rPr>
              <a:t>Division</a:t>
            </a: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65 Md"/>
            </a:endParaRPr>
          </a:p>
        </p:txBody>
      </p:sp>
      <p:sp>
        <p:nvSpPr>
          <p:cNvPr id="59" name="Inhaltsplatzhalter 46"/>
          <p:cNvSpPr txBox="1">
            <a:spLocks/>
          </p:cNvSpPr>
          <p:nvPr/>
        </p:nvSpPr>
        <p:spPr>
          <a:xfrm>
            <a:off x="119190" y="3994026"/>
            <a:ext cx="2713037" cy="2754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Customer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sp>
        <p:nvSpPr>
          <p:cNvPr id="60" name="Inhaltsplatzhalter 46"/>
          <p:cNvSpPr txBox="1">
            <a:spLocks/>
          </p:cNvSpPr>
          <p:nvPr/>
        </p:nvSpPr>
        <p:spPr>
          <a:xfrm>
            <a:off x="119190" y="4594045"/>
            <a:ext cx="2713037" cy="1589471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Central category list for portfolio structuring, e.g.:</a:t>
            </a: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  <a:p>
            <a:pPr marR="0" lvl="0" indent="1778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Trading area</a:t>
            </a: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Lt" pitchFamily="34" charset="0"/>
              <a:cs typeface="HelveticaNeueLT Pro 45 Lt"/>
            </a:endParaRPr>
          </a:p>
          <a:p>
            <a:pPr marR="0" lvl="0" indent="1778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Customer group</a:t>
            </a: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Lt" pitchFamily="34" charset="0"/>
              <a:cs typeface="HelveticaNeueLT Pro 45 Lt"/>
            </a:endParaRPr>
          </a:p>
          <a:p>
            <a:pPr marR="0" lvl="0" indent="1778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Department</a:t>
            </a: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Lt" pitchFamily="34" charset="0"/>
              <a:cs typeface="HelveticaNeueLT Pro 45 Lt"/>
            </a:endParaRPr>
          </a:p>
        </p:txBody>
      </p:sp>
      <p:grpSp>
        <p:nvGrpSpPr>
          <p:cNvPr id="61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62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40" grpId="0" animBg="1"/>
      <p:bldP spid="56" grpId="0"/>
      <p:bldP spid="57" grpId="0"/>
      <p:bldP spid="58" grpId="0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8" descr="Management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031925" y="1647508"/>
            <a:ext cx="6112075" cy="4651692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Clear responsibilities</a:t>
            </a:r>
            <a:endParaRPr lang="de-DE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20295" y="4393551"/>
            <a:ext cx="24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More contacts, e.g. stakeholders, influencers, etc.</a:t>
            </a:r>
            <a:endParaRPr lang="en-GB" sz="1200" dirty="0">
              <a:latin typeface="HelveticaNeueLT Std Med" pitchFamily="34" charset="0"/>
            </a:endParaRPr>
          </a:p>
        </p:txBody>
      </p:sp>
      <p:grpSp>
        <p:nvGrpSpPr>
          <p:cNvPr id="7" name="Gruppierung 23"/>
          <p:cNvGrpSpPr/>
          <p:nvPr/>
        </p:nvGrpSpPr>
        <p:grpSpPr>
          <a:xfrm>
            <a:off x="87316" y="4228910"/>
            <a:ext cx="2700000" cy="10055"/>
            <a:chOff x="87921" y="1958437"/>
            <a:chExt cx="2700000" cy="10055"/>
          </a:xfrm>
        </p:grpSpPr>
        <p:cxnSp>
          <p:nvCxnSpPr>
            <p:cNvPr id="25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fik 15" descr="Management in charg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092" y="2628900"/>
            <a:ext cx="1822833" cy="2222182"/>
          </a:xfrm>
          <a:prstGeom prst="rect">
            <a:avLst/>
          </a:prstGeom>
        </p:spPr>
      </p:pic>
      <p:sp>
        <p:nvSpPr>
          <p:cNvPr id="36" name="Legende mit Linie 2 35"/>
          <p:cNvSpPr/>
          <p:nvPr/>
        </p:nvSpPr>
        <p:spPr>
          <a:xfrm>
            <a:off x="5325269" y="2628899"/>
            <a:ext cx="1819275" cy="1826419"/>
          </a:xfrm>
          <a:prstGeom prst="borderCallout2">
            <a:avLst>
              <a:gd name="adj1" fmla="val 49397"/>
              <a:gd name="adj2" fmla="val -3030"/>
              <a:gd name="adj3" fmla="val 28766"/>
              <a:gd name="adj4" fmla="val -66406"/>
              <a:gd name="adj5" fmla="val 28773"/>
              <a:gd name="adj6" fmla="val -141951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Legende mit Linie 2 40"/>
          <p:cNvSpPr/>
          <p:nvPr/>
        </p:nvSpPr>
        <p:spPr>
          <a:xfrm>
            <a:off x="5325269" y="4479131"/>
            <a:ext cx="1819275" cy="375444"/>
          </a:xfrm>
          <a:prstGeom prst="borderCallout2">
            <a:avLst>
              <a:gd name="adj1" fmla="val 49834"/>
              <a:gd name="adj2" fmla="val -3110"/>
              <a:gd name="adj3" fmla="val 79662"/>
              <a:gd name="adj4" fmla="val -66030"/>
              <a:gd name="adj5" fmla="val 79723"/>
              <a:gd name="adj6" fmla="val -141517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8" name="Grafik 17" descr="Management select team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937" y="4916635"/>
            <a:ext cx="4240213" cy="1552428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120295" y="5445622"/>
            <a:ext cx="2742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80C9"/>
                </a:solidFill>
                <a:latin typeface="Arial"/>
                <a:cs typeface="Arial"/>
              </a:rPr>
              <a:t>→ </a:t>
            </a:r>
            <a:r>
              <a:rPr lang="en-US" sz="2200" dirty="0" smtClean="0">
                <a:solidFill>
                  <a:srgbClr val="0080C9"/>
                </a:solidFill>
                <a:latin typeface="Journal"/>
                <a:cs typeface="Journal"/>
              </a:rPr>
              <a:t>Free configurable roles assign project rights to responsible persons</a:t>
            </a:r>
            <a:endParaRPr lang="en-US" sz="2200" dirty="0">
              <a:solidFill>
                <a:srgbClr val="0080C9"/>
              </a:solidFill>
              <a:latin typeface="Journal" pitchFamily="2" charset="0"/>
              <a:cs typeface="Journal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195764" y="4902200"/>
            <a:ext cx="4262436" cy="158908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22" name="Inhaltsplatzhalter 22"/>
          <p:cNvSpPr txBox="1">
            <a:spLocks/>
          </p:cNvSpPr>
          <p:nvPr/>
        </p:nvSpPr>
        <p:spPr>
          <a:xfrm>
            <a:off x="122238" y="2027238"/>
            <a:ext cx="2713037" cy="2102310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Project contacts: </a:t>
            </a: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  <a:p>
            <a:pPr marR="0" lvl="0" indent="182563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Project manager</a:t>
            </a:r>
          </a:p>
          <a:p>
            <a:pPr marR="0" lvl="0" indent="182563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Team members</a:t>
            </a:r>
          </a:p>
          <a:p>
            <a:pPr marR="0" lvl="0" indent="182563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Customer(s)</a:t>
            </a:r>
          </a:p>
          <a:p>
            <a:pPr marR="0" lvl="0" indent="182563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Partner</a:t>
            </a:r>
          </a:p>
          <a:p>
            <a:pPr marR="0" lvl="0" indent="182563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  <a:p>
            <a:pPr marR="0" lvl="0" indent="-342900" algn="l" defTabSz="457200" rtl="0" eaLnBrk="1" fontAlgn="auto" latinLnBrk="0" hangingPunct="1"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Outlook address books and </a:t>
            </a:r>
          </a:p>
          <a:p>
            <a:pPr marR="0" lvl="0" indent="-342900" algn="l" defTabSz="457200" rtl="0" eaLnBrk="1" fontAlgn="auto" latinLnBrk="0" hangingPunct="1"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Exchange Global Address Lists (GAL) are used without doublets or synchronization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grpSp>
        <p:nvGrpSpPr>
          <p:cNvPr id="24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27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 animBg="1"/>
      <p:bldP spid="41" grpId="0" animBg="1"/>
      <p:bldP spid="17" grpId="0"/>
      <p:bldP spid="20" grpId="0" animBg="1"/>
      <p:bldP spid="2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platzhalter 8" descr="Management.tif"/>
          <p:cNvPicPr>
            <a:picLocks noChangeAspect="1"/>
          </p:cNvPicPr>
          <p:nvPr/>
        </p:nvPicPr>
        <p:blipFill>
          <a:blip r:embed="rId2"/>
          <a:srcRect t="193" b="193"/>
          <a:stretch>
            <a:fillRect/>
          </a:stretch>
        </p:blipFill>
        <p:spPr>
          <a:xfrm>
            <a:off x="3048000" y="1661161"/>
            <a:ext cx="5989320" cy="4556759"/>
          </a:xfrm>
          <a:prstGeom prst="rect">
            <a:avLst/>
          </a:prstGeom>
        </p:spPr>
      </p:pic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041301" y="1652588"/>
            <a:ext cx="5997775" cy="45624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NeueLT Std Lt" pitchFamily="34" charset="0"/>
              </a:rPr>
              <a:t>Status and time frame</a:t>
            </a:r>
            <a:endParaRPr lang="en-US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24774" y="5625929"/>
            <a:ext cx="241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NeueLT Std Med" pitchFamily="34" charset="0"/>
              </a:rPr>
              <a:t>Move project to archive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LT Pro 45 Lt"/>
              <a:cs typeface="HelveticaNeueLT Pro 45 Lt"/>
            </a:endParaRPr>
          </a:p>
        </p:txBody>
      </p:sp>
      <p:grpSp>
        <p:nvGrpSpPr>
          <p:cNvPr id="2" name="Gruppierung 16"/>
          <p:cNvGrpSpPr/>
          <p:nvPr/>
        </p:nvGrpSpPr>
        <p:grpSpPr>
          <a:xfrm>
            <a:off x="91440" y="3128742"/>
            <a:ext cx="2700000" cy="10055"/>
            <a:chOff x="87921" y="1958437"/>
            <a:chExt cx="2700000" cy="10055"/>
          </a:xfrm>
        </p:grpSpPr>
        <p:cxnSp>
          <p:nvCxnSpPr>
            <p:cNvPr id="13" name="Gerade Verbindung 12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ung 17"/>
          <p:cNvGrpSpPr/>
          <p:nvPr/>
        </p:nvGrpSpPr>
        <p:grpSpPr>
          <a:xfrm>
            <a:off x="100330" y="4876957"/>
            <a:ext cx="2700000" cy="10055"/>
            <a:chOff x="87921" y="1958437"/>
            <a:chExt cx="2700000" cy="10055"/>
          </a:xfrm>
        </p:grpSpPr>
        <p:cxnSp>
          <p:nvCxnSpPr>
            <p:cNvPr id="19" name="Gerade Verbindung 18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ung 20"/>
          <p:cNvGrpSpPr/>
          <p:nvPr/>
        </p:nvGrpSpPr>
        <p:grpSpPr>
          <a:xfrm>
            <a:off x="96043" y="3728012"/>
            <a:ext cx="2700000" cy="10055"/>
            <a:chOff x="87921" y="1958437"/>
            <a:chExt cx="2700000" cy="10055"/>
          </a:xfrm>
        </p:grpSpPr>
        <p:cxnSp>
          <p:nvCxnSpPr>
            <p:cNvPr id="22" name="Gerade Verbindung 21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ung 17"/>
          <p:cNvGrpSpPr/>
          <p:nvPr/>
        </p:nvGrpSpPr>
        <p:grpSpPr>
          <a:xfrm>
            <a:off x="90805" y="5457334"/>
            <a:ext cx="2700000" cy="10055"/>
            <a:chOff x="87921" y="1958437"/>
            <a:chExt cx="2700000" cy="10055"/>
          </a:xfrm>
        </p:grpSpPr>
        <p:cxnSp>
          <p:nvCxnSpPr>
            <p:cNvPr id="26" name="Gerade Verbindung 18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19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Inhaltsplatzhalter 46"/>
          <p:cNvSpPr txBox="1">
            <a:spLocks/>
          </p:cNvSpPr>
          <p:nvPr/>
        </p:nvSpPr>
        <p:spPr>
          <a:xfrm>
            <a:off x="131762" y="3298692"/>
            <a:ext cx="2713037" cy="327342"/>
          </a:xfrm>
          <a:prstGeom prst="rect">
            <a:avLst/>
          </a:prstGeom>
        </p:spPr>
        <p:txBody>
          <a:bodyPr/>
          <a:lstStyle/>
          <a:p>
            <a:r>
              <a:rPr lang="en-GB" sz="1200" dirty="0" smtClean="0">
                <a:latin typeface="HelveticaNeueLT Std Med" pitchFamily="34" charset="0"/>
              </a:rPr>
              <a:t>Status</a:t>
            </a:r>
            <a:endParaRPr lang="en-GB" sz="1200" dirty="0">
              <a:latin typeface="HelveticaNeueLT Std Med" pitchFamily="34" charset="0"/>
            </a:endParaRPr>
          </a:p>
        </p:txBody>
      </p:sp>
      <p:sp>
        <p:nvSpPr>
          <p:cNvPr id="38" name="Inhaltsplatzhalter 46"/>
          <p:cNvSpPr txBox="1">
            <a:spLocks/>
          </p:cNvSpPr>
          <p:nvPr/>
        </p:nvSpPr>
        <p:spPr>
          <a:xfrm>
            <a:off x="131762" y="3899245"/>
            <a:ext cx="2713037" cy="823728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>
                <a:latin typeface="HelveticaNeueLT Std Med" pitchFamily="34" charset="0"/>
              </a:rPr>
              <a:t>Schedule</a:t>
            </a:r>
          </a:p>
          <a:p>
            <a:endParaRPr lang="en-US" sz="1200" dirty="0" smtClean="0">
              <a:latin typeface="HelveticaNeueLT Std Med" pitchFamily="34" charset="0"/>
            </a:endParaRPr>
          </a:p>
          <a:p>
            <a:pPr indent="182563">
              <a:buFont typeface="Arial" pitchFamily="34" charset="0"/>
              <a:buChar char="•"/>
            </a:pPr>
            <a:r>
              <a:rPr lang="en-US" sz="1200" dirty="0" smtClean="0">
                <a:latin typeface="HelveticaNeueLT Std Lt" pitchFamily="34" charset="0"/>
              </a:rPr>
              <a:t>Start / end</a:t>
            </a:r>
          </a:p>
          <a:p>
            <a:pPr indent="182563">
              <a:buFont typeface="Arial" pitchFamily="34" charset="0"/>
              <a:buChar char="•"/>
            </a:pPr>
            <a:r>
              <a:rPr lang="en-US" sz="1200" dirty="0" smtClean="0">
                <a:latin typeface="HelveticaNeueLT Std Lt" pitchFamily="34" charset="0"/>
              </a:rPr>
              <a:t>Priority</a:t>
            </a:r>
          </a:p>
        </p:txBody>
      </p:sp>
      <p:sp>
        <p:nvSpPr>
          <p:cNvPr id="39" name="Inhaltsplatzhalter 46"/>
          <p:cNvSpPr txBox="1">
            <a:spLocks/>
          </p:cNvSpPr>
          <p:nvPr/>
        </p:nvSpPr>
        <p:spPr>
          <a:xfrm>
            <a:off x="125412" y="5019542"/>
            <a:ext cx="2713037" cy="435108"/>
          </a:xfrm>
          <a:prstGeom prst="rect">
            <a:avLst/>
          </a:prstGeom>
        </p:spPr>
        <p:txBody>
          <a:bodyPr/>
          <a:lstStyle/>
          <a:p>
            <a:r>
              <a:rPr lang="en-GB" sz="1200" dirty="0" smtClean="0">
                <a:latin typeface="HelveticaNeueLT Std Med" pitchFamily="34" charset="0"/>
              </a:rPr>
              <a:t>„Soft“ or „hard“ deadline</a:t>
            </a:r>
            <a:endParaRPr lang="en-GB" sz="1200" dirty="0">
              <a:latin typeface="HelveticaNeueLT Std Med" pitchFamily="34" charset="0"/>
            </a:endParaRPr>
          </a:p>
        </p:txBody>
      </p:sp>
      <p:cxnSp>
        <p:nvCxnSpPr>
          <p:cNvPr id="37" name="Gerade Verbindung 36"/>
          <p:cNvCxnSpPr/>
          <p:nvPr/>
        </p:nvCxnSpPr>
        <p:spPr>
          <a:xfrm>
            <a:off x="2991260" y="1092115"/>
            <a:ext cx="2588273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bg1">
                    <a:lumMod val="95000"/>
                    <a:alpha val="30000"/>
                  </a:schemeClr>
                </a:gs>
                <a:gs pos="100000">
                  <a:schemeClr val="bg1">
                    <a:lumMod val="95000"/>
                    <a:alpha val="30000"/>
                  </a:schemeClr>
                </a:gs>
                <a:gs pos="50000">
                  <a:schemeClr val="tx1">
                    <a:lumMod val="75000"/>
                    <a:lumOff val="25000"/>
                    <a:alpha val="3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Grafik 30" descr="Management status, archived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864" y="3775075"/>
            <a:ext cx="2175594" cy="1000124"/>
          </a:xfrm>
          <a:prstGeom prst="rect">
            <a:avLst/>
          </a:prstGeom>
        </p:spPr>
      </p:pic>
      <p:sp>
        <p:nvSpPr>
          <p:cNvPr id="29" name="Legende mit Linie 2 28"/>
          <p:cNvSpPr/>
          <p:nvPr/>
        </p:nvSpPr>
        <p:spPr>
          <a:xfrm>
            <a:off x="3653631" y="4044156"/>
            <a:ext cx="1590675" cy="154781"/>
          </a:xfrm>
          <a:prstGeom prst="borderCallout2">
            <a:avLst>
              <a:gd name="adj1" fmla="val 49289"/>
              <a:gd name="adj2" fmla="val -3134"/>
              <a:gd name="adj3" fmla="val -366408"/>
              <a:gd name="adj4" fmla="val -19939"/>
              <a:gd name="adj5" fmla="val -366404"/>
              <a:gd name="adj6" fmla="val -56604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Legende mit Linie 2 33"/>
          <p:cNvSpPr/>
          <p:nvPr/>
        </p:nvSpPr>
        <p:spPr>
          <a:xfrm>
            <a:off x="3653632" y="4676775"/>
            <a:ext cx="594518" cy="96044"/>
          </a:xfrm>
          <a:prstGeom prst="borderCallout2">
            <a:avLst>
              <a:gd name="adj1" fmla="val 140198"/>
              <a:gd name="adj2" fmla="val 48467"/>
              <a:gd name="adj3" fmla="val 574441"/>
              <a:gd name="adj4" fmla="val -49591"/>
              <a:gd name="adj5" fmla="val 573813"/>
              <a:gd name="adj6" fmla="val -152612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Legende mit Linie 2 35"/>
          <p:cNvSpPr/>
          <p:nvPr/>
        </p:nvSpPr>
        <p:spPr>
          <a:xfrm>
            <a:off x="4341019" y="4677410"/>
            <a:ext cx="476250" cy="96044"/>
          </a:xfrm>
          <a:prstGeom prst="borderCallout2">
            <a:avLst>
              <a:gd name="adj1" fmla="val 140199"/>
              <a:gd name="adj2" fmla="val 48929"/>
              <a:gd name="adj3" fmla="val 1094053"/>
              <a:gd name="adj4" fmla="val -205014"/>
              <a:gd name="adj5" fmla="val 1094278"/>
              <a:gd name="adj6" fmla="val -334817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Legende mit Linie 2 31"/>
          <p:cNvSpPr/>
          <p:nvPr/>
        </p:nvSpPr>
        <p:spPr>
          <a:xfrm>
            <a:off x="3652835" y="4221954"/>
            <a:ext cx="1593056" cy="323851"/>
          </a:xfrm>
          <a:prstGeom prst="borderCallout2">
            <a:avLst>
              <a:gd name="adj1" fmla="val 51163"/>
              <a:gd name="adj2" fmla="val -3307"/>
              <a:gd name="adj3" fmla="val 27410"/>
              <a:gd name="adj4" fmla="val -23614"/>
              <a:gd name="adj5" fmla="val 27497"/>
              <a:gd name="adj6" fmla="val -56737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8" grpId="0"/>
      <p:bldP spid="39" grpId="0"/>
      <p:bldP spid="29" grpId="0" animBg="1"/>
      <p:bldP spid="34" grpId="0" animBg="1"/>
      <p:bldP spid="36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8" descr="Management.tif"/>
          <p:cNvPicPr>
            <a:picLocks noChangeAspect="1"/>
          </p:cNvPicPr>
          <p:nvPr/>
        </p:nvPicPr>
        <p:blipFill>
          <a:blip r:embed="rId3"/>
          <a:srcRect t="193" b="193"/>
          <a:stretch>
            <a:fillRect/>
          </a:stretch>
        </p:blipFill>
        <p:spPr>
          <a:xfrm>
            <a:off x="3048000" y="1661161"/>
            <a:ext cx="5989320" cy="4556759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041301" y="1652588"/>
            <a:ext cx="5997775" cy="4567237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35885" y="5109674"/>
            <a:ext cx="24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Settles project goals and mission statements</a:t>
            </a:r>
            <a:endParaRPr lang="en-GB" sz="1200" dirty="0">
              <a:latin typeface="HelveticaNeueLT Std Med" pitchFamily="34" charset="0"/>
            </a:endParaRPr>
          </a:p>
        </p:txBody>
      </p:sp>
      <p:grpSp>
        <p:nvGrpSpPr>
          <p:cNvPr id="2" name="Gruppierung 16"/>
          <p:cNvGrpSpPr/>
          <p:nvPr/>
        </p:nvGrpSpPr>
        <p:grpSpPr>
          <a:xfrm>
            <a:off x="91440" y="4161644"/>
            <a:ext cx="2700000" cy="10055"/>
            <a:chOff x="87921" y="1958437"/>
            <a:chExt cx="2700000" cy="10055"/>
          </a:xfrm>
        </p:grpSpPr>
        <p:cxnSp>
          <p:nvCxnSpPr>
            <p:cNvPr id="13" name="Gerade Verbindung 12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1967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ung 16"/>
          <p:cNvGrpSpPr/>
          <p:nvPr/>
        </p:nvGrpSpPr>
        <p:grpSpPr>
          <a:xfrm>
            <a:off x="91440" y="4940305"/>
            <a:ext cx="2700000" cy="10055"/>
            <a:chOff x="87921" y="1958437"/>
            <a:chExt cx="2700000" cy="10055"/>
          </a:xfrm>
        </p:grpSpPr>
        <p:cxnSp>
          <p:nvCxnSpPr>
            <p:cNvPr id="19" name="Gerade Verbindung 12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5"/>
            <p:cNvCxnSpPr/>
            <p:nvPr/>
          </p:nvCxnSpPr>
          <p:spPr>
            <a:xfrm>
              <a:off x="11967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Inhaltsplatzhalter 46"/>
          <p:cNvSpPr txBox="1">
            <a:spLocks/>
          </p:cNvSpPr>
          <p:nvPr/>
        </p:nvSpPr>
        <p:spPr>
          <a:xfrm>
            <a:off x="131762" y="4331503"/>
            <a:ext cx="2713037" cy="422408"/>
          </a:xfrm>
          <a:prstGeom prst="rect">
            <a:avLst/>
          </a:prstGeom>
        </p:spPr>
        <p:txBody>
          <a:bodyPr/>
          <a:lstStyle/>
          <a:p>
            <a:r>
              <a:rPr lang="en-GB" sz="1200" dirty="0" smtClean="0">
                <a:latin typeface="HelveticaNeueLT Std Med" pitchFamily="34" charset="0"/>
              </a:rPr>
              <a:t>Automatic author and date documentation</a:t>
            </a:r>
            <a:endParaRPr lang="en-GB" sz="1100" dirty="0">
              <a:latin typeface="HelveticaNeueLT Std Med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Project notes with modification details</a:t>
            </a:r>
            <a:endParaRPr lang="de-DE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cxnSp>
        <p:nvCxnSpPr>
          <p:cNvPr id="32" name="Gerade Verbindung 31"/>
          <p:cNvCxnSpPr/>
          <p:nvPr/>
        </p:nvCxnSpPr>
        <p:spPr>
          <a:xfrm>
            <a:off x="2991260" y="1092115"/>
            <a:ext cx="2588273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bg1">
                    <a:lumMod val="95000"/>
                    <a:alpha val="30000"/>
                  </a:schemeClr>
                </a:gs>
                <a:gs pos="100000">
                  <a:schemeClr val="bg1">
                    <a:lumMod val="95000"/>
                    <a:alpha val="30000"/>
                  </a:schemeClr>
                </a:gs>
                <a:gs pos="50000">
                  <a:schemeClr val="tx1">
                    <a:lumMod val="75000"/>
                    <a:lumOff val="25000"/>
                    <a:alpha val="3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Grafik 20" descr="Management notes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151" y="4873606"/>
            <a:ext cx="5856604" cy="1304309"/>
          </a:xfrm>
          <a:prstGeom prst="rect">
            <a:avLst/>
          </a:prstGeom>
        </p:spPr>
      </p:pic>
      <p:sp>
        <p:nvSpPr>
          <p:cNvPr id="26" name="Legende mit Linie 2 25"/>
          <p:cNvSpPr/>
          <p:nvPr/>
        </p:nvSpPr>
        <p:spPr>
          <a:xfrm>
            <a:off x="3617118" y="5191124"/>
            <a:ext cx="1595437" cy="92869"/>
          </a:xfrm>
          <a:prstGeom prst="borderCallout2">
            <a:avLst>
              <a:gd name="adj1" fmla="val 51706"/>
              <a:gd name="adj2" fmla="val -2899"/>
              <a:gd name="adj3" fmla="val -701092"/>
              <a:gd name="adj4" fmla="val -18371"/>
              <a:gd name="adj5" fmla="val -701060"/>
              <a:gd name="adj6" fmla="val -54245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Legende mit Linie 2 26"/>
          <p:cNvSpPr/>
          <p:nvPr/>
        </p:nvSpPr>
        <p:spPr>
          <a:xfrm>
            <a:off x="3617118" y="5298282"/>
            <a:ext cx="5305425" cy="869155"/>
          </a:xfrm>
          <a:prstGeom prst="borderCallout2">
            <a:avLst>
              <a:gd name="adj1" fmla="val 49807"/>
              <a:gd name="adj2" fmla="val -1019"/>
              <a:gd name="adj3" fmla="val 32962"/>
              <a:gd name="adj4" fmla="val -7297"/>
              <a:gd name="adj5" fmla="val 32918"/>
              <a:gd name="adj6" fmla="val -16436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8" descr="Management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041301" y="1652588"/>
            <a:ext cx="5997775" cy="45624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HelveticaNeueLT Std Lt" pitchFamily="34" charset="0"/>
              </a:rPr>
              <a:t>Flexibility with custom fields</a:t>
            </a:r>
            <a:endParaRPr lang="de-DE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20648" y="3311967"/>
            <a:ext cx="24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Extend the InLoox data model</a:t>
            </a:r>
            <a:r>
              <a:rPr lang="en-US" sz="1200" dirty="0" smtClean="0">
                <a:latin typeface="HelveticaNeueLT Std Lt" pitchFamily="34" charset="0"/>
              </a:rPr>
              <a:t> with own, company-specific fields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65 Md" pitchFamily="34" charset="0"/>
            </a:endParaRPr>
          </a:p>
        </p:txBody>
      </p:sp>
      <p:grpSp>
        <p:nvGrpSpPr>
          <p:cNvPr id="22" name="Gruppierung 17"/>
          <p:cNvGrpSpPr/>
          <p:nvPr/>
        </p:nvGrpSpPr>
        <p:grpSpPr>
          <a:xfrm>
            <a:off x="93675" y="3142962"/>
            <a:ext cx="2700000" cy="10055"/>
            <a:chOff x="87921" y="1958437"/>
            <a:chExt cx="2700000" cy="10055"/>
          </a:xfrm>
        </p:grpSpPr>
        <p:cxnSp>
          <p:nvCxnSpPr>
            <p:cNvPr id="23" name="Gerade Verbindung 23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4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 descr="Management custom fields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280" y="2603202"/>
            <a:ext cx="1839494" cy="2270424"/>
          </a:xfrm>
          <a:prstGeom prst="rect">
            <a:avLst/>
          </a:prstGeom>
        </p:spPr>
      </p:pic>
      <p:sp>
        <p:nvSpPr>
          <p:cNvPr id="36" name="Legende mit Linie 2 35"/>
          <p:cNvSpPr/>
          <p:nvPr/>
        </p:nvSpPr>
        <p:spPr>
          <a:xfrm>
            <a:off x="7167563" y="2626519"/>
            <a:ext cx="1821655" cy="421481"/>
          </a:xfrm>
          <a:prstGeom prst="borderCallout2">
            <a:avLst>
              <a:gd name="adj1" fmla="val 50619"/>
              <a:gd name="adj2" fmla="val -2858"/>
              <a:gd name="adj3" fmla="val -58042"/>
              <a:gd name="adj4" fmla="val -139029"/>
              <a:gd name="adj5" fmla="val -58075"/>
              <a:gd name="adj6" fmla="val -248340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Legende mit Linie 2 40"/>
          <p:cNvSpPr/>
          <p:nvPr/>
        </p:nvSpPr>
        <p:spPr>
          <a:xfrm>
            <a:off x="7167563" y="3059114"/>
            <a:ext cx="1821657" cy="210343"/>
          </a:xfrm>
          <a:prstGeom prst="borderCallout2">
            <a:avLst>
              <a:gd name="adj1" fmla="val 50409"/>
              <a:gd name="adj2" fmla="val -2858"/>
              <a:gd name="adj3" fmla="val 210859"/>
              <a:gd name="adj4" fmla="val -136525"/>
              <a:gd name="adj5" fmla="val 211525"/>
              <a:gd name="adj6" fmla="val -246585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Inhaltsplatzhalter 25"/>
          <p:cNvSpPr>
            <a:spLocks noGrp="1"/>
          </p:cNvSpPr>
          <p:nvPr>
            <p:ph sz="quarter" idx="4294967295"/>
          </p:nvPr>
        </p:nvSpPr>
        <p:spPr>
          <a:xfrm>
            <a:off x="122238" y="2027237"/>
            <a:ext cx="2713037" cy="997143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  <a:latin typeface="HelveticaNeueLT Std Lt" pitchFamily="34" charset="0"/>
              </a:rPr>
              <a:t>Possibility for adding</a:t>
            </a:r>
            <a:r>
              <a:rPr lang="en-GB" sz="1200" dirty="0" smtClean="0">
                <a:solidFill>
                  <a:schemeClr val="tx1"/>
                </a:solidFill>
                <a:latin typeface="HelveticaNeueLT Std Med" pitchFamily="34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HelveticaNeueLT Std Med" pitchFamily="34" charset="0"/>
              </a:rPr>
              <a:t>custom data fields</a:t>
            </a: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 (</a:t>
            </a:r>
            <a:r>
              <a:rPr lang="en-US" sz="1200" dirty="0">
                <a:solidFill>
                  <a:schemeClr val="tx1"/>
                </a:solidFill>
                <a:latin typeface="HelveticaNeueLT Std Lt" pitchFamily="34" charset="0"/>
              </a:rPr>
              <a:t>integer, currency,</a:t>
            </a:r>
          </a:p>
          <a:p>
            <a:pPr marL="0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HelveticaNeueLT Std Lt" pitchFamily="34" charset="0"/>
              </a:rPr>
              <a:t>date time, open and closed lists and much more</a:t>
            </a: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), without programming </a:t>
            </a:r>
            <a:r>
              <a:rPr lang="en-GB" sz="1200" dirty="0" smtClean="0">
                <a:solidFill>
                  <a:schemeClr val="tx1"/>
                </a:solidFill>
                <a:latin typeface="HelveticaNeueLT Std Lt" pitchFamily="34" charset="0"/>
              </a:rPr>
              <a:t>knowledge</a:t>
            </a:r>
          </a:p>
        </p:txBody>
      </p:sp>
      <p:grpSp>
        <p:nvGrpSpPr>
          <p:cNvPr id="18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19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 animBg="1"/>
      <p:bldP spid="41" grpId="0" animBg="1"/>
      <p:bldP spid="1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NeueLT Std Lt" pitchFamily="34" charset="0"/>
              </a:rPr>
              <a:t>Collect, organize and visualize ideas</a:t>
            </a:r>
            <a:endParaRPr lang="en-US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pic>
        <p:nvPicPr>
          <p:cNvPr id="7" name="Bildplatzhalter 6" descr="Mind Maps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sp>
        <p:nvSpPr>
          <p:cNvPr id="9" name="Inhaltsplatzhalter 26"/>
          <p:cNvSpPr txBox="1">
            <a:spLocks/>
          </p:cNvSpPr>
          <p:nvPr/>
        </p:nvSpPr>
        <p:spPr>
          <a:xfrm>
            <a:off x="122238" y="2027238"/>
            <a:ext cx="2713037" cy="1325562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Mind Mapping</a:t>
            </a: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Lt" pitchFamily="34" charset="0"/>
              <a:cs typeface="HelveticaNeueLT Pro 45 Lt"/>
            </a:endParaRP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Collect and organize ideas and information on your project directly in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InLoox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, so that they can later be transferred to the project time plan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Lt" pitchFamily="34" charset="0"/>
              <a:cs typeface="HelveticaNeueLT Pro 45 Lt"/>
            </a:endParaRPr>
          </a:p>
        </p:txBody>
      </p:sp>
      <p:grpSp>
        <p:nvGrpSpPr>
          <p:cNvPr id="10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11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651250" y="1581150"/>
            <a:ext cx="5304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NeueLT Std Med" pitchFamily="34" charset="0"/>
                <a:cs typeface="HelveticaNeueLT Pro 65 Md"/>
              </a:rPr>
              <a:t>Project overview</a:t>
            </a:r>
          </a:p>
          <a:p>
            <a:r>
              <a:rPr lang="en-US" sz="1200" dirty="0" smtClean="0">
                <a:latin typeface="HelveticaNeueLT Std Lt" pitchFamily="34" charset="0"/>
                <a:cs typeface="HelveticaNeueLT Pro 45 Lt"/>
              </a:rPr>
              <a:t>Integration into Outlook, dashboard, project lists </a:t>
            </a:r>
          </a:p>
          <a:p>
            <a:endParaRPr lang="en-US" sz="1200" dirty="0" smtClean="0">
              <a:latin typeface="HelveticaNeueLT Pro 65 Md" pitchFamily="34" charset="0"/>
              <a:cs typeface="HelveticaNeueLT Pro 45 Lt"/>
            </a:endParaRPr>
          </a:p>
          <a:p>
            <a:r>
              <a:rPr lang="en-US" sz="1200" dirty="0" smtClean="0">
                <a:latin typeface="HelveticaNeueLT Std Med" pitchFamily="34" charset="0"/>
                <a:cs typeface="HelveticaNeueLT Pro 65 Md"/>
              </a:rPr>
              <a:t>Management page</a:t>
            </a:r>
          </a:p>
          <a:p>
            <a:r>
              <a:rPr lang="en-US" sz="1200" dirty="0" smtClean="0">
                <a:latin typeface="HelveticaNeueLT Std Lt" pitchFamily="34" charset="0"/>
                <a:cs typeface="HelveticaNeueLT Pro 45 Lt"/>
              </a:rPr>
              <a:t>Base data, contacts, notes</a:t>
            </a:r>
          </a:p>
          <a:p>
            <a:endParaRPr lang="en-US" sz="1200" dirty="0" smtClean="0">
              <a:latin typeface="HelveticaNeueLT Pro 65 Md" pitchFamily="34" charset="0"/>
              <a:cs typeface="HelveticaNeueLT Pro 45 Lt"/>
            </a:endParaRPr>
          </a:p>
          <a:p>
            <a:r>
              <a:rPr lang="en-US" sz="1200" dirty="0" smtClean="0">
                <a:latin typeface="HelveticaNeueLT Std Med" pitchFamily="34" charset="0"/>
                <a:cs typeface="HelveticaNeueLT Pro 65 Md"/>
              </a:rPr>
              <a:t>Mind Mapping page</a:t>
            </a:r>
          </a:p>
          <a:p>
            <a:r>
              <a:rPr lang="en-US" sz="1200" dirty="0" smtClean="0">
                <a:latin typeface="HelveticaNeueLT Std Lt" pitchFamily="34" charset="0"/>
                <a:cs typeface="HelveticaNeueLT Pro 45 Lt"/>
              </a:rPr>
              <a:t>Mind Maps, nodes, copy to planning</a:t>
            </a:r>
          </a:p>
          <a:p>
            <a:endParaRPr lang="en-US" sz="1200" dirty="0" smtClean="0">
              <a:latin typeface="HelveticaNeueLT Pro 65 Md" pitchFamily="34" charset="0"/>
              <a:cs typeface="HelveticaNeueLT Pro 65 Md"/>
            </a:endParaRPr>
          </a:p>
          <a:p>
            <a:r>
              <a:rPr lang="en-US" sz="1200" dirty="0" smtClean="0">
                <a:latin typeface="HelveticaNeueLT Std Med" pitchFamily="34" charset="0"/>
                <a:cs typeface="HelveticaNeueLT Pro 65 Md"/>
              </a:rPr>
              <a:t>Planning page</a:t>
            </a:r>
          </a:p>
          <a:p>
            <a:r>
              <a:rPr lang="en-US" sz="1200" dirty="0" smtClean="0">
                <a:latin typeface="HelveticaNeueLT Std Lt" pitchFamily="34" charset="0"/>
                <a:cs typeface="HelveticaNeueLT Pro 45 Lt"/>
              </a:rPr>
              <a:t>Activities, milestones, resources</a:t>
            </a:r>
          </a:p>
          <a:p>
            <a:endParaRPr lang="en-US" sz="1200" dirty="0" smtClean="0">
              <a:latin typeface="HelveticaNeueLT Pro 65 Md" pitchFamily="34" charset="0"/>
              <a:cs typeface="HelveticaNeueLT Pro 45 Lt"/>
            </a:endParaRPr>
          </a:p>
          <a:p>
            <a:r>
              <a:rPr lang="en-US" sz="1200" dirty="0" smtClean="0">
                <a:latin typeface="HelveticaNeueLT Std Med" pitchFamily="34" charset="0"/>
                <a:cs typeface="HelveticaNeueLT Pro 65 Md"/>
              </a:rPr>
              <a:t>Time tracking page</a:t>
            </a:r>
          </a:p>
          <a:p>
            <a:r>
              <a:rPr lang="en-US" sz="1200" dirty="0" smtClean="0">
                <a:latin typeface="HelveticaNeueLT Std Lt" pitchFamily="34" charset="0"/>
                <a:cs typeface="HelveticaNeueLT Pro 45 Lt"/>
              </a:rPr>
              <a:t>Time tracking items, </a:t>
            </a:r>
            <a:r>
              <a:rPr lang="en-US" sz="1200" dirty="0" smtClean="0"/>
              <a:t>time recording, calendar entries</a:t>
            </a:r>
            <a:endParaRPr lang="en-US" sz="1200" dirty="0" smtClean="0">
              <a:latin typeface="HelveticaNeueLT Std Lt" pitchFamily="34" charset="0"/>
              <a:cs typeface="HelveticaNeueLT Pro 45 Lt"/>
            </a:endParaRPr>
          </a:p>
          <a:p>
            <a:endParaRPr lang="en-US" sz="1200" dirty="0" smtClean="0">
              <a:latin typeface="HelveticaNeueLT Pro 65 Md" pitchFamily="34" charset="0"/>
              <a:cs typeface="HelveticaNeueLT Pro 65 Md"/>
            </a:endParaRPr>
          </a:p>
          <a:p>
            <a:r>
              <a:rPr lang="en-US" sz="1200" dirty="0" smtClean="0">
                <a:latin typeface="HelveticaNeueLT Std Med" pitchFamily="34" charset="0"/>
                <a:cs typeface="HelveticaNeueLT Pro 65 Md"/>
              </a:rPr>
              <a:t>Document page</a:t>
            </a:r>
          </a:p>
          <a:p>
            <a:r>
              <a:rPr lang="en-US" sz="1200" dirty="0" smtClean="0"/>
              <a:t>Document management for files and Outlook items</a:t>
            </a:r>
          </a:p>
          <a:p>
            <a:endParaRPr lang="en-US" sz="1200" dirty="0" smtClean="0">
              <a:latin typeface="HelveticaNeueLT Pro 65 Md" pitchFamily="34" charset="0"/>
              <a:cs typeface="HelveticaNeueLT Pro 45 Lt"/>
            </a:endParaRPr>
          </a:p>
          <a:p>
            <a:r>
              <a:rPr lang="en-US" sz="1200" dirty="0" smtClean="0">
                <a:latin typeface="HelveticaNeueLT Std Med" pitchFamily="34" charset="0"/>
                <a:cs typeface="HelveticaNeueLT Pro 65 Md"/>
              </a:rPr>
              <a:t>Budget page</a:t>
            </a:r>
          </a:p>
          <a:p>
            <a:r>
              <a:rPr lang="en-US" sz="1200" dirty="0" smtClean="0">
                <a:latin typeface="HelveticaNeueLT Std Lt" pitchFamily="34" charset="0"/>
                <a:cs typeface="HelveticaNeueLT Pro 45 Lt"/>
              </a:rPr>
              <a:t>Project expenses and revenues</a:t>
            </a:r>
          </a:p>
          <a:p>
            <a:endParaRPr lang="en-US" sz="1200" dirty="0" smtClean="0">
              <a:latin typeface="HelveticaNeueLT Pro 65 Md" pitchFamily="34" charset="0"/>
              <a:cs typeface="HelveticaNeueLT Pro 45 Lt"/>
            </a:endParaRPr>
          </a:p>
          <a:p>
            <a:r>
              <a:rPr lang="en-US" sz="1200" dirty="0" smtClean="0">
                <a:latin typeface="HelveticaNeueLT Std Med" pitchFamily="34" charset="0"/>
                <a:cs typeface="HelveticaNeueLT Pro 65 Md"/>
              </a:rPr>
              <a:t>Budget overview page</a:t>
            </a:r>
          </a:p>
          <a:p>
            <a:r>
              <a:rPr lang="en-US" sz="1200" dirty="0" smtClean="0">
                <a:latin typeface="HelveticaNeueLT Std Lt" pitchFamily="34" charset="0"/>
                <a:cs typeface="HelveticaNeueLT Pro 45 Lt"/>
              </a:rPr>
              <a:t>Diagram types</a:t>
            </a:r>
          </a:p>
          <a:p>
            <a:endParaRPr lang="en-US" sz="1200" dirty="0" smtClean="0">
              <a:latin typeface="HelveticaNeueLT Pro 65 Md" pitchFamily="34" charset="0"/>
              <a:cs typeface="HelveticaNeueLT Pro 45 Lt"/>
            </a:endParaRPr>
          </a:p>
          <a:p>
            <a:r>
              <a:rPr lang="en-US" sz="1200" dirty="0" smtClean="0">
                <a:latin typeface="HelveticaNeueLT Std Med" pitchFamily="34" charset="0"/>
                <a:cs typeface="HelveticaNeueLT Pro 65 Md"/>
              </a:rPr>
              <a:t>Quick access panels</a:t>
            </a:r>
          </a:p>
          <a:p>
            <a:r>
              <a:rPr lang="en-US" sz="1200" dirty="0" smtClean="0">
                <a:latin typeface="HelveticaNeueLT Std Lt" pitchFamily="34" charset="0"/>
                <a:cs typeface="HelveticaNeueLT Pro 45 Lt"/>
              </a:rPr>
              <a:t>Email, appointment/task, contact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3396725" y="1095376"/>
            <a:ext cx="3442627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bg1">
                    <a:lumMod val="95000"/>
                    <a:alpha val="30000"/>
                  </a:schemeClr>
                </a:gs>
                <a:gs pos="100000">
                  <a:schemeClr val="bg1">
                    <a:lumMod val="95000"/>
                    <a:alpha val="30000"/>
                  </a:schemeClr>
                </a:gs>
                <a:gs pos="50000">
                  <a:schemeClr val="tx1">
                    <a:lumMod val="75000"/>
                    <a:lumOff val="25000"/>
                    <a:alpha val="3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629588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spc="20" dirty="0" smtClean="0">
                <a:latin typeface="HelveticaNeueLT Std Lt" pitchFamily="34" charset="0"/>
                <a:cs typeface="HelveticaNeueLT Pro 45 Lt"/>
              </a:rPr>
              <a:t>Contents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platzhalter 35" descr="Mind Maps.tif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93" b="193"/>
          <a:stretch>
            <a:fillRect/>
          </a:stretch>
        </p:blipFill>
        <p:spPr/>
      </p:pic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NeueLT Std Lt" pitchFamily="34" charset="0"/>
              </a:rPr>
              <a:t>Design your Mind Map</a:t>
            </a:r>
            <a:endParaRPr lang="en-US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2991260" y="1092115"/>
            <a:ext cx="2588273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bg1">
                    <a:lumMod val="95000"/>
                    <a:alpha val="30000"/>
                  </a:schemeClr>
                </a:gs>
                <a:gs pos="100000">
                  <a:schemeClr val="bg1">
                    <a:lumMod val="95000"/>
                    <a:alpha val="30000"/>
                  </a:schemeClr>
                </a:gs>
                <a:gs pos="50000">
                  <a:schemeClr val="tx1">
                    <a:lumMod val="75000"/>
                    <a:lumOff val="25000"/>
                    <a:alpha val="3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pierung 17"/>
          <p:cNvGrpSpPr/>
          <p:nvPr/>
        </p:nvGrpSpPr>
        <p:grpSpPr>
          <a:xfrm>
            <a:off x="99285" y="3055336"/>
            <a:ext cx="2700000" cy="10055"/>
            <a:chOff x="87921" y="1958437"/>
            <a:chExt cx="2700000" cy="10055"/>
          </a:xfrm>
        </p:grpSpPr>
        <p:cxnSp>
          <p:nvCxnSpPr>
            <p:cNvPr id="27" name="Gerade Verbindung 26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ung 17"/>
          <p:cNvGrpSpPr/>
          <p:nvPr/>
        </p:nvGrpSpPr>
        <p:grpSpPr>
          <a:xfrm>
            <a:off x="96935" y="2456341"/>
            <a:ext cx="2700000" cy="10055"/>
            <a:chOff x="87921" y="1958437"/>
            <a:chExt cx="2700000" cy="10055"/>
          </a:xfrm>
        </p:grpSpPr>
        <p:cxnSp>
          <p:nvCxnSpPr>
            <p:cNvPr id="23" name="Gerade Verbindung 22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Legende mit Linie 2 30"/>
          <p:cNvSpPr/>
          <p:nvPr/>
        </p:nvSpPr>
        <p:spPr>
          <a:xfrm>
            <a:off x="3890963" y="2969420"/>
            <a:ext cx="207168" cy="228600"/>
          </a:xfrm>
          <a:prstGeom prst="borderCallout2">
            <a:avLst>
              <a:gd name="adj1" fmla="val 51234"/>
              <a:gd name="adj2" fmla="val -22905"/>
              <a:gd name="adj3" fmla="val 223286"/>
              <a:gd name="adj4" fmla="val -279690"/>
              <a:gd name="adj5" fmla="val 223266"/>
              <a:gd name="adj6" fmla="val -554450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Legende mit Linie 2 29"/>
          <p:cNvSpPr/>
          <p:nvPr/>
        </p:nvSpPr>
        <p:spPr>
          <a:xfrm>
            <a:off x="4652181" y="2052638"/>
            <a:ext cx="238125" cy="400050"/>
          </a:xfrm>
          <a:prstGeom prst="borderCallout2">
            <a:avLst>
              <a:gd name="adj1" fmla="val 110595"/>
              <a:gd name="adj2" fmla="val 48291"/>
              <a:gd name="adj3" fmla="val 182837"/>
              <a:gd name="adj4" fmla="val -208761"/>
              <a:gd name="adj5" fmla="val 183263"/>
              <a:gd name="adj6" fmla="val -778433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Legende mit Linie 2 28"/>
          <p:cNvSpPr/>
          <p:nvPr/>
        </p:nvSpPr>
        <p:spPr>
          <a:xfrm>
            <a:off x="3133725" y="2050256"/>
            <a:ext cx="338137" cy="404813"/>
          </a:xfrm>
          <a:prstGeom prst="borderCallout2">
            <a:avLst>
              <a:gd name="adj1" fmla="val 51000"/>
              <a:gd name="adj2" fmla="val -13575"/>
              <a:gd name="adj3" fmla="val 28081"/>
              <a:gd name="adj4" fmla="val -50384"/>
              <a:gd name="adj5" fmla="val 28021"/>
              <a:gd name="adj6" fmla="val -112908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Legende mit Linie 2 34"/>
          <p:cNvSpPr/>
          <p:nvPr/>
        </p:nvSpPr>
        <p:spPr>
          <a:xfrm>
            <a:off x="3869530" y="3802855"/>
            <a:ext cx="235744" cy="457200"/>
          </a:xfrm>
          <a:prstGeom prst="borderCallout2">
            <a:avLst>
              <a:gd name="adj1" fmla="val 51994"/>
              <a:gd name="adj2" fmla="val -26270"/>
              <a:gd name="adj3" fmla="val 106644"/>
              <a:gd name="adj4" fmla="val -236531"/>
              <a:gd name="adj5" fmla="val 106728"/>
              <a:gd name="adj6" fmla="val -452904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Legende mit Linie 2 39"/>
          <p:cNvSpPr/>
          <p:nvPr/>
        </p:nvSpPr>
        <p:spPr>
          <a:xfrm>
            <a:off x="6181726" y="4305300"/>
            <a:ext cx="540544" cy="247649"/>
          </a:xfrm>
          <a:prstGeom prst="borderCallout2">
            <a:avLst>
              <a:gd name="adj1" fmla="val 125096"/>
              <a:gd name="adj2" fmla="val 49376"/>
              <a:gd name="adj3" fmla="val 419789"/>
              <a:gd name="adj4" fmla="val -89107"/>
              <a:gd name="adj5" fmla="val 417951"/>
              <a:gd name="adj6" fmla="val -625432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2" name="Gruppierung 17"/>
          <p:cNvGrpSpPr/>
          <p:nvPr/>
        </p:nvGrpSpPr>
        <p:grpSpPr>
          <a:xfrm>
            <a:off x="89760" y="3855439"/>
            <a:ext cx="2700000" cy="10055"/>
            <a:chOff x="87921" y="1958437"/>
            <a:chExt cx="2700000" cy="10055"/>
          </a:xfrm>
        </p:grpSpPr>
        <p:cxnSp>
          <p:nvCxnSpPr>
            <p:cNvPr id="43" name="Gerade Verbindung 26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7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ierung 17"/>
          <p:cNvGrpSpPr/>
          <p:nvPr/>
        </p:nvGrpSpPr>
        <p:grpSpPr>
          <a:xfrm>
            <a:off x="95250" y="4654176"/>
            <a:ext cx="2700000" cy="10055"/>
            <a:chOff x="87921" y="1958437"/>
            <a:chExt cx="2700000" cy="10055"/>
          </a:xfrm>
        </p:grpSpPr>
        <p:cxnSp>
          <p:nvCxnSpPr>
            <p:cNvPr id="46" name="Gerade Verbindung 26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7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feld 47"/>
          <p:cNvSpPr txBox="1"/>
          <p:nvPr/>
        </p:nvSpPr>
        <p:spPr>
          <a:xfrm>
            <a:off x="131920" y="4828802"/>
            <a:ext cx="26714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NeueLT Std Med" pitchFamily="34" charset="0"/>
              </a:rPr>
              <a:t>Additional information:</a:t>
            </a:r>
          </a:p>
          <a:p>
            <a:endParaRPr lang="en-US" sz="1200" dirty="0" smtClean="0">
              <a:latin typeface="HelveticaNeueLT Std Med" pitchFamily="34" charset="0"/>
            </a:endParaRPr>
          </a:p>
          <a:p>
            <a:pPr indent="182563">
              <a:buFont typeface="Arial" pitchFamily="34" charset="0"/>
              <a:buChar char="•"/>
            </a:pPr>
            <a:r>
              <a:rPr lang="en-US" sz="1200" dirty="0" smtClean="0">
                <a:latin typeface="HelveticaNeueLT Std Lt" pitchFamily="34" charset="0"/>
              </a:rPr>
              <a:t>Allocated resources</a:t>
            </a:r>
          </a:p>
          <a:p>
            <a:pPr indent="182563">
              <a:buFont typeface="Arial" pitchFamily="34" charset="0"/>
              <a:buChar char="•"/>
            </a:pPr>
            <a:r>
              <a:rPr lang="en-US" sz="1200" dirty="0" smtClean="0">
                <a:latin typeface="HelveticaNeueLT Std Lt" pitchFamily="34" charset="0"/>
              </a:rPr>
              <a:t>Document links</a:t>
            </a:r>
            <a:endParaRPr lang="en-US" sz="1200" dirty="0" smtClean="0">
              <a:latin typeface="HelveticaNeueLT Std Lt" pitchFamily="34" charset="0"/>
              <a:cs typeface="HelveticaNeueLT Pro 45 Lt"/>
            </a:endParaRPr>
          </a:p>
          <a:p>
            <a:pPr indent="177800">
              <a:buFont typeface="Arial" pitchFamily="34" charset="0"/>
              <a:buChar char="•"/>
            </a:pPr>
            <a:r>
              <a:rPr lang="en-US" sz="1200" dirty="0" smtClean="0">
                <a:latin typeface="HelveticaNeueLT Std Lt" pitchFamily="34" charset="0"/>
              </a:rPr>
              <a:t>Progress</a:t>
            </a:r>
          </a:p>
        </p:txBody>
      </p:sp>
      <p:sp>
        <p:nvSpPr>
          <p:cNvPr id="50" name="Inhaltsplatzhalter 48"/>
          <p:cNvSpPr txBox="1">
            <a:spLocks/>
          </p:cNvSpPr>
          <p:nvPr/>
        </p:nvSpPr>
        <p:spPr>
          <a:xfrm>
            <a:off x="122238" y="2027238"/>
            <a:ext cx="2713037" cy="3921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Create new Mind Map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sp>
        <p:nvSpPr>
          <p:cNvPr id="51" name="Inhaltsplatzhalter 48"/>
          <p:cNvSpPr txBox="1">
            <a:spLocks/>
          </p:cNvSpPr>
          <p:nvPr/>
        </p:nvSpPr>
        <p:spPr>
          <a:xfrm>
            <a:off x="122238" y="2627314"/>
            <a:ext cx="2713037" cy="3921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Create new node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sp>
        <p:nvSpPr>
          <p:cNvPr id="53" name="Inhaltsplatzhalter 48"/>
          <p:cNvSpPr txBox="1">
            <a:spLocks/>
          </p:cNvSpPr>
          <p:nvPr/>
        </p:nvSpPr>
        <p:spPr>
          <a:xfrm>
            <a:off x="132962" y="3220212"/>
            <a:ext cx="2713037" cy="451166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ts val="16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65 Md"/>
              </a:rPr>
              <a:t>Highlight nodes with symbols, colors, or frames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sp>
        <p:nvSpPr>
          <p:cNvPr id="55" name="Inhaltsplatzhalter 48"/>
          <p:cNvSpPr txBox="1">
            <a:spLocks/>
          </p:cNvSpPr>
          <p:nvPr/>
        </p:nvSpPr>
        <p:spPr>
          <a:xfrm>
            <a:off x="129858" y="4015424"/>
            <a:ext cx="2713037" cy="451166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ts val="16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65 Md"/>
              </a:rPr>
              <a:t>Dependency between parent node and sub-node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grpSp>
        <p:nvGrpSpPr>
          <p:cNvPr id="56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57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9" grpId="0" animBg="1"/>
      <p:bldP spid="35" grpId="0" animBg="1"/>
      <p:bldP spid="40" grpId="0" animBg="1"/>
      <p:bldP spid="48" grpId="0"/>
      <p:bldP spid="50" grpId="0"/>
      <p:bldP spid="51" grpId="0"/>
      <p:bldP spid="53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6" descr="Mind Maps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041301" y="1657351"/>
            <a:ext cx="5997775" cy="45624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NeueLT Std Lt" pitchFamily="34" charset="0"/>
              </a:rPr>
              <a:t>Node details</a:t>
            </a:r>
            <a:endParaRPr lang="en-US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23" name="Legende mit Linie 2 14"/>
          <p:cNvSpPr/>
          <p:nvPr/>
        </p:nvSpPr>
        <p:spPr>
          <a:xfrm>
            <a:off x="4650581" y="2014537"/>
            <a:ext cx="257176" cy="457201"/>
          </a:xfrm>
          <a:prstGeom prst="borderCallout2">
            <a:avLst>
              <a:gd name="adj1" fmla="val 48942"/>
              <a:gd name="adj2" fmla="val -14521"/>
              <a:gd name="adj3" fmla="val 33131"/>
              <a:gd name="adj4" fmla="val -432306"/>
              <a:gd name="adj5" fmla="val 33257"/>
              <a:gd name="adj6" fmla="val -749497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122331" y="5758690"/>
            <a:ext cx="26714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NeueLT Std Med" pitchFamily="34" charset="0"/>
              </a:rPr>
              <a:t>Flag a node. The handling is the same as in Microsoft Outlook</a:t>
            </a:r>
            <a:endParaRPr lang="en-US" sz="1200" dirty="0">
              <a:latin typeface="HelveticaNeueLT Pro 45 Lt"/>
              <a:cs typeface="HelveticaNeueLT Pro 45 Lt"/>
            </a:endParaRPr>
          </a:p>
        </p:txBody>
      </p:sp>
      <p:grpSp>
        <p:nvGrpSpPr>
          <p:cNvPr id="36" name="Gruppierung 17"/>
          <p:cNvGrpSpPr/>
          <p:nvPr/>
        </p:nvGrpSpPr>
        <p:grpSpPr>
          <a:xfrm>
            <a:off x="93675" y="2455386"/>
            <a:ext cx="2700000" cy="10055"/>
            <a:chOff x="87921" y="1958437"/>
            <a:chExt cx="2700000" cy="10055"/>
          </a:xfrm>
        </p:grpSpPr>
        <p:cxnSp>
          <p:nvCxnSpPr>
            <p:cNvPr id="37" name="Gerade Verbindung 23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24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ierung 17"/>
          <p:cNvGrpSpPr/>
          <p:nvPr/>
        </p:nvGrpSpPr>
        <p:grpSpPr>
          <a:xfrm>
            <a:off x="103200" y="4983313"/>
            <a:ext cx="2700000" cy="10055"/>
            <a:chOff x="87921" y="1958437"/>
            <a:chExt cx="2700000" cy="10055"/>
          </a:xfrm>
        </p:grpSpPr>
        <p:cxnSp>
          <p:nvCxnSpPr>
            <p:cNvPr id="41" name="Gerade Verbindung 23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24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ierung 17"/>
          <p:cNvGrpSpPr/>
          <p:nvPr/>
        </p:nvGrpSpPr>
        <p:grpSpPr>
          <a:xfrm>
            <a:off x="85725" y="5583388"/>
            <a:ext cx="2700000" cy="10055"/>
            <a:chOff x="87921" y="1958437"/>
            <a:chExt cx="2700000" cy="10055"/>
          </a:xfrm>
        </p:grpSpPr>
        <p:cxnSp>
          <p:nvCxnSpPr>
            <p:cNvPr id="44" name="Gerade Verbindung 23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4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Grafik 33" descr="Mind Maps new node button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296" y="2014701"/>
            <a:ext cx="249079" cy="452275"/>
          </a:xfrm>
          <a:prstGeom prst="rect">
            <a:avLst/>
          </a:prstGeom>
        </p:spPr>
      </p:pic>
      <p:sp>
        <p:nvSpPr>
          <p:cNvPr id="50" name="Inhaltsplatzhalter 29"/>
          <p:cNvSpPr txBox="1">
            <a:spLocks/>
          </p:cNvSpPr>
          <p:nvPr/>
        </p:nvSpPr>
        <p:spPr>
          <a:xfrm>
            <a:off x="122238" y="2027238"/>
            <a:ext cx="2713037" cy="35206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Create new node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sp>
        <p:nvSpPr>
          <p:cNvPr id="51" name="Inhaltsplatzhalter 29"/>
          <p:cNvSpPr txBox="1">
            <a:spLocks/>
          </p:cNvSpPr>
          <p:nvPr/>
        </p:nvSpPr>
        <p:spPr>
          <a:xfrm>
            <a:off x="122222" y="2627360"/>
            <a:ext cx="2713037" cy="35206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Multiline description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sp>
        <p:nvSpPr>
          <p:cNvPr id="52" name="Inhaltsplatzhalter 29"/>
          <p:cNvSpPr txBox="1">
            <a:spLocks/>
          </p:cNvSpPr>
          <p:nvPr/>
        </p:nvSpPr>
        <p:spPr>
          <a:xfrm>
            <a:off x="122222" y="5152120"/>
            <a:ext cx="2713037" cy="35206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Progress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grpSp>
        <p:nvGrpSpPr>
          <p:cNvPr id="54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55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Grafik 56" descr="Mind map edit node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522" y="2651592"/>
            <a:ext cx="3843337" cy="3517750"/>
          </a:xfrm>
          <a:prstGeom prst="rect">
            <a:avLst/>
          </a:prstGeom>
        </p:spPr>
      </p:pic>
      <p:sp>
        <p:nvSpPr>
          <p:cNvPr id="20" name="Legende mit Linie 2 14"/>
          <p:cNvSpPr/>
          <p:nvPr/>
        </p:nvSpPr>
        <p:spPr>
          <a:xfrm>
            <a:off x="3806510" y="3327299"/>
            <a:ext cx="763904" cy="135039"/>
          </a:xfrm>
          <a:prstGeom prst="borderCallout2">
            <a:avLst>
              <a:gd name="adj1" fmla="val 48018"/>
              <a:gd name="adj2" fmla="val -6454"/>
              <a:gd name="adj3" fmla="val -335487"/>
              <a:gd name="adj4" fmla="val -80336"/>
              <a:gd name="adj5" fmla="val -335339"/>
              <a:gd name="adj6" fmla="val -143129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Legende mit Linie 2 14"/>
          <p:cNvSpPr/>
          <p:nvPr/>
        </p:nvSpPr>
        <p:spPr>
          <a:xfrm>
            <a:off x="3798094" y="5419723"/>
            <a:ext cx="1221582" cy="178760"/>
          </a:xfrm>
          <a:prstGeom prst="borderCallout2">
            <a:avLst>
              <a:gd name="adj1" fmla="val 50406"/>
              <a:gd name="adj2" fmla="val -4532"/>
              <a:gd name="adj3" fmla="val -66959"/>
              <a:gd name="adj4" fmla="val -50826"/>
              <a:gd name="adj5" fmla="val -67436"/>
              <a:gd name="adj6" fmla="val -88310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Legende mit Linie 2 14"/>
          <p:cNvSpPr/>
          <p:nvPr/>
        </p:nvSpPr>
        <p:spPr>
          <a:xfrm>
            <a:off x="3798041" y="5606944"/>
            <a:ext cx="1224015" cy="174729"/>
          </a:xfrm>
          <a:prstGeom prst="borderCallout2">
            <a:avLst>
              <a:gd name="adj1" fmla="val 54010"/>
              <a:gd name="adj2" fmla="val -4540"/>
              <a:gd name="adj3" fmla="val 228025"/>
              <a:gd name="adj4" fmla="val -50360"/>
              <a:gd name="adj5" fmla="val 227661"/>
              <a:gd name="adj6" fmla="val -88210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3" grpId="0"/>
      <p:bldP spid="50" grpId="0"/>
      <p:bldP spid="51" grpId="0"/>
      <p:bldP spid="52" grpId="0"/>
      <p:bldP spid="20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35" descr="Mind Maps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041301" y="1652588"/>
            <a:ext cx="5997775" cy="45624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NeueLT Std Lt" pitchFamily="34" charset="0"/>
              </a:rPr>
              <a:t>Node details: adding resources</a:t>
            </a:r>
            <a:endParaRPr lang="en-US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122649" y="3744344"/>
            <a:ext cx="26714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Outlook contacts and Exchange directories are supported</a:t>
            </a:r>
            <a:endParaRPr lang="en-GB" sz="1200" dirty="0">
              <a:latin typeface="HelveticaNeueLT Std Med" pitchFamily="34" charset="0"/>
            </a:endParaRPr>
          </a:p>
        </p:txBody>
      </p:sp>
      <p:grpSp>
        <p:nvGrpSpPr>
          <p:cNvPr id="26" name="Gruppierung 17"/>
          <p:cNvGrpSpPr/>
          <p:nvPr/>
        </p:nvGrpSpPr>
        <p:grpSpPr>
          <a:xfrm>
            <a:off x="85725" y="3565045"/>
            <a:ext cx="2700000" cy="10055"/>
            <a:chOff x="87921" y="1958437"/>
            <a:chExt cx="2700000" cy="10055"/>
          </a:xfrm>
        </p:grpSpPr>
        <p:cxnSp>
          <p:nvCxnSpPr>
            <p:cNvPr id="27" name="Gerade Verbindung 23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4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fik 15" descr="Mind Maps new node button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296" y="2014701"/>
            <a:ext cx="249079" cy="452275"/>
          </a:xfrm>
          <a:prstGeom prst="rect">
            <a:avLst/>
          </a:prstGeom>
        </p:spPr>
      </p:pic>
      <p:pic>
        <p:nvPicPr>
          <p:cNvPr id="18" name="Grafik 17" descr="Mind map res assign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003" y="2628318"/>
            <a:ext cx="3820478" cy="3496828"/>
          </a:xfrm>
          <a:prstGeom prst="rect">
            <a:avLst/>
          </a:prstGeom>
        </p:spPr>
      </p:pic>
      <p:sp>
        <p:nvSpPr>
          <p:cNvPr id="19" name="Legende mit Linie 2 14"/>
          <p:cNvSpPr/>
          <p:nvPr/>
        </p:nvSpPr>
        <p:spPr>
          <a:xfrm>
            <a:off x="4805612" y="4265056"/>
            <a:ext cx="1995237" cy="175976"/>
          </a:xfrm>
          <a:prstGeom prst="borderCallout2">
            <a:avLst>
              <a:gd name="adj1" fmla="val 49991"/>
              <a:gd name="adj2" fmla="val -2346"/>
              <a:gd name="adj3" fmla="val -143561"/>
              <a:gd name="adj4" fmla="val -79467"/>
              <a:gd name="adj5" fmla="val -143442"/>
              <a:gd name="adj6" fmla="val -105334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Inhaltsplatzhalter 20"/>
          <p:cNvSpPr>
            <a:spLocks noGrp="1"/>
          </p:cNvSpPr>
          <p:nvPr>
            <p:ph sz="quarter" idx="4294967295"/>
          </p:nvPr>
        </p:nvSpPr>
        <p:spPr>
          <a:xfrm>
            <a:off x="122238" y="2027238"/>
            <a:ext cx="2713037" cy="671717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HelveticaNeueLT Std Med" pitchFamily="34" charset="0"/>
                <a:cs typeface="HelveticaNeueLT Pro 65 Md"/>
              </a:rPr>
              <a:t>Resource allocation for further planning and work package definition</a:t>
            </a:r>
            <a:endParaRPr lang="en-US" sz="1200" dirty="0">
              <a:solidFill>
                <a:schemeClr val="tx1"/>
              </a:solidFill>
              <a:latin typeface="HelveticaNeueLT Std Med" pitchFamily="34" charset="0"/>
            </a:endParaRPr>
          </a:p>
        </p:txBody>
      </p:sp>
      <p:grpSp>
        <p:nvGrpSpPr>
          <p:cNvPr id="20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22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9" grpId="0" animBg="1"/>
      <p:bldP spid="1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35" descr="Mind Maps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1301" y="1652588"/>
            <a:ext cx="5997775" cy="45624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NeueLT Std Lt" pitchFamily="34" charset="0"/>
              </a:rPr>
              <a:t>Template support</a:t>
            </a:r>
            <a:endParaRPr lang="en-US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133126" y="3507293"/>
            <a:ext cx="2671482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NeueLT Std Med" pitchFamily="34" charset="0"/>
              </a:rPr>
              <a:t>Templates are free definable</a:t>
            </a:r>
            <a:r>
              <a:rPr lang="en-US" sz="1200" dirty="0" smtClean="0"/>
              <a:t>, e.g.:</a:t>
            </a:r>
          </a:p>
          <a:p>
            <a:endParaRPr lang="en-US" sz="800" dirty="0" smtClean="0">
              <a:latin typeface="HelveticaNeueLT Std Lt" pitchFamily="34" charset="0"/>
            </a:endParaRPr>
          </a:p>
          <a:p>
            <a:pPr indent="182563">
              <a:buFont typeface="Arial" pitchFamily="34" charset="0"/>
              <a:buChar char="•"/>
              <a:tabLst>
                <a:tab pos="92075" algn="l"/>
              </a:tabLst>
            </a:pPr>
            <a:r>
              <a:rPr lang="en-US" sz="1200" dirty="0" smtClean="0"/>
              <a:t>Employee introduction</a:t>
            </a:r>
            <a:endParaRPr lang="en-US" sz="1200" dirty="0" smtClean="0">
              <a:latin typeface="HelveticaNeueLT Std Lt" pitchFamily="34" charset="0"/>
            </a:endParaRPr>
          </a:p>
          <a:p>
            <a:pPr indent="182563">
              <a:buFont typeface="Arial" pitchFamily="34" charset="0"/>
              <a:buChar char="•"/>
              <a:tabLst>
                <a:tab pos="92075" algn="l"/>
              </a:tabLst>
            </a:pPr>
            <a:r>
              <a:rPr lang="en-US" sz="1200" dirty="0" smtClean="0"/>
              <a:t>QA project</a:t>
            </a:r>
            <a:endParaRPr lang="en-US" sz="1200" dirty="0" smtClean="0">
              <a:latin typeface="HelveticaNeueLT Std Lt" pitchFamily="34" charset="0"/>
            </a:endParaRPr>
          </a:p>
          <a:p>
            <a:pPr indent="182563">
              <a:buFont typeface="Arial" pitchFamily="34" charset="0"/>
              <a:buChar char="•"/>
              <a:tabLst>
                <a:tab pos="92075" algn="l"/>
              </a:tabLst>
            </a:pPr>
            <a:r>
              <a:rPr lang="en-US" sz="1200" dirty="0" smtClean="0">
                <a:latin typeface="HelveticaNeueLT Std Lt" pitchFamily="34" charset="0"/>
              </a:rPr>
              <a:t>Strategy project</a:t>
            </a:r>
          </a:p>
          <a:p>
            <a:pPr indent="182563">
              <a:buFont typeface="Arial" pitchFamily="34" charset="0"/>
              <a:buChar char="•"/>
              <a:tabLst>
                <a:tab pos="92075" algn="l"/>
              </a:tabLst>
            </a:pPr>
            <a:r>
              <a:rPr lang="en-US" sz="1200" dirty="0" smtClean="0">
                <a:latin typeface="HelveticaNeueLT Std Lt" pitchFamily="34" charset="0"/>
              </a:rPr>
              <a:t>IT planning</a:t>
            </a:r>
            <a:endParaRPr lang="en-US" sz="1200" dirty="0">
              <a:latin typeface="HelveticaNeueLT Pro 45 Lt"/>
              <a:cs typeface="HelveticaNeueLT Pro 45 Lt"/>
            </a:endParaRPr>
          </a:p>
        </p:txBody>
      </p:sp>
      <p:grpSp>
        <p:nvGrpSpPr>
          <p:cNvPr id="2" name="Gruppierung 17"/>
          <p:cNvGrpSpPr/>
          <p:nvPr/>
        </p:nvGrpSpPr>
        <p:grpSpPr>
          <a:xfrm>
            <a:off x="106680" y="3330966"/>
            <a:ext cx="2700000" cy="10055"/>
            <a:chOff x="87921" y="1958437"/>
            <a:chExt cx="2700000" cy="10055"/>
          </a:xfrm>
        </p:grpSpPr>
        <p:cxnSp>
          <p:nvCxnSpPr>
            <p:cNvPr id="58" name="Gerade Verbindung 5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Grafik 16" descr="Mind Map Load Templat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0" y="3589019"/>
            <a:ext cx="2808308" cy="1232535"/>
          </a:xfrm>
          <a:prstGeom prst="rect">
            <a:avLst/>
          </a:prstGeom>
        </p:spPr>
      </p:pic>
      <p:pic>
        <p:nvPicPr>
          <p:cNvPr id="12" name="Grafik 11" descr="Load template button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333" y="2013902"/>
            <a:ext cx="843886" cy="715469"/>
          </a:xfrm>
          <a:prstGeom prst="rect">
            <a:avLst/>
          </a:prstGeom>
        </p:spPr>
      </p:pic>
      <p:sp>
        <p:nvSpPr>
          <p:cNvPr id="16" name="Inhaltsplatzhalter 19"/>
          <p:cNvSpPr txBox="1">
            <a:spLocks/>
          </p:cNvSpPr>
          <p:nvPr/>
        </p:nvSpPr>
        <p:spPr>
          <a:xfrm>
            <a:off x="122238" y="2027238"/>
            <a:ext cx="2713037" cy="620712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Mind Map templates speed up the brainstorming in recurring or similar projects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grpSp>
        <p:nvGrpSpPr>
          <p:cNvPr id="18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19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3" grpId="0"/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platzhalter 25" descr="Mind Maps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1301" y="1652588"/>
            <a:ext cx="5997775" cy="45624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NeueLT Std Lt" pitchFamily="34" charset="0"/>
              </a:rPr>
              <a:t>Mind Mapping: printing and exporting</a:t>
            </a:r>
            <a:endParaRPr lang="en-US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123126" y="2814731"/>
            <a:ext cx="26714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NeueLT Std Med" pitchFamily="34" charset="0"/>
              </a:rPr>
              <a:t>Any printers, e.g. Microsoft Document Writer</a:t>
            </a:r>
          </a:p>
        </p:txBody>
      </p:sp>
      <p:grpSp>
        <p:nvGrpSpPr>
          <p:cNvPr id="2" name="Gruppierung 17"/>
          <p:cNvGrpSpPr/>
          <p:nvPr/>
        </p:nvGrpSpPr>
        <p:grpSpPr>
          <a:xfrm>
            <a:off x="89428" y="2639079"/>
            <a:ext cx="2700000" cy="10055"/>
            <a:chOff x="87921" y="1958437"/>
            <a:chExt cx="2700000" cy="10055"/>
          </a:xfrm>
        </p:grpSpPr>
        <p:cxnSp>
          <p:nvCxnSpPr>
            <p:cNvPr id="58" name="Gerade Verbindung 5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6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5963" y="2516188"/>
            <a:ext cx="2744787" cy="2467520"/>
          </a:xfrm>
          <a:prstGeom prst="rect">
            <a:avLst/>
          </a:prstGeom>
          <a:noFill/>
        </p:spPr>
      </p:pic>
      <p:sp>
        <p:nvSpPr>
          <p:cNvPr id="16" name="Legende mit Linie 2 15"/>
          <p:cNvSpPr/>
          <p:nvPr/>
        </p:nvSpPr>
        <p:spPr>
          <a:xfrm>
            <a:off x="3467099" y="3175793"/>
            <a:ext cx="1461580" cy="121444"/>
          </a:xfrm>
          <a:prstGeom prst="borderCallout2">
            <a:avLst>
              <a:gd name="adj1" fmla="val 48212"/>
              <a:gd name="adj2" fmla="val -3031"/>
              <a:gd name="adj3" fmla="val -189826"/>
              <a:gd name="adj4" fmla="val -27925"/>
              <a:gd name="adj5" fmla="val -188849"/>
              <a:gd name="adj6" fmla="val -51390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0" name="Grafik 29" descr="Mind Maps printing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960" y="5125611"/>
            <a:ext cx="5112067" cy="1463783"/>
          </a:xfrm>
          <a:prstGeom prst="rect">
            <a:avLst/>
          </a:prstGeom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961156" y="5197152"/>
            <a:ext cx="4973266" cy="1436914"/>
          </a:xfrm>
          <a:prstGeom prst="rect">
            <a:avLst/>
          </a:prstGeom>
          <a:solidFill>
            <a:schemeClr val="bg1">
              <a:alpha val="18000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22400" y="3623599"/>
            <a:ext cx="26714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NeueLT Std Med" pitchFamily="34" charset="0"/>
              </a:rPr>
              <a:t>Mind Maps can be exported as pictures and used for other applications</a:t>
            </a:r>
          </a:p>
        </p:txBody>
      </p:sp>
      <p:grpSp>
        <p:nvGrpSpPr>
          <p:cNvPr id="17" name="Gruppierung 17"/>
          <p:cNvGrpSpPr/>
          <p:nvPr/>
        </p:nvGrpSpPr>
        <p:grpSpPr>
          <a:xfrm>
            <a:off x="84248" y="3431368"/>
            <a:ext cx="2700000" cy="10055"/>
            <a:chOff x="87921" y="1958437"/>
            <a:chExt cx="2700000" cy="10055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Grafik 21" descr="Print button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157" y="2021752"/>
            <a:ext cx="276225" cy="434068"/>
          </a:xfrm>
          <a:prstGeom prst="rect">
            <a:avLst/>
          </a:prstGeom>
        </p:spPr>
      </p:pic>
      <p:sp>
        <p:nvSpPr>
          <p:cNvPr id="34" name="Inhaltsplatzhalter 24"/>
          <p:cNvSpPr txBox="1">
            <a:spLocks/>
          </p:cNvSpPr>
          <p:nvPr/>
        </p:nvSpPr>
        <p:spPr>
          <a:xfrm>
            <a:off x="122238" y="2027238"/>
            <a:ext cx="2713037" cy="501358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Print, e.g. in Letter (8,5” x 11) format available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grpSp>
        <p:nvGrpSpPr>
          <p:cNvPr id="35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36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6" grpId="0" animBg="1"/>
      <p:bldP spid="19" grpId="0" animBg="1"/>
      <p:bldP spid="15" grpId="0"/>
      <p:bldP spid="3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6" descr="Mind Maps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041301" y="1652588"/>
            <a:ext cx="5997775" cy="45624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NeueLT Std Lt" pitchFamily="34" charset="0"/>
              </a:rPr>
              <a:t>Transfer to the project time plan</a:t>
            </a:r>
            <a:endParaRPr lang="en-US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pic>
        <p:nvPicPr>
          <p:cNvPr id="15" name="Grafik 14" descr="Management to planning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253316"/>
            <a:ext cx="3206750" cy="1496483"/>
          </a:xfrm>
          <a:prstGeom prst="rect">
            <a:avLst/>
          </a:prstGeom>
        </p:spPr>
      </p:pic>
      <p:sp>
        <p:nvSpPr>
          <p:cNvPr id="9" name="Inhaltsplatzhalter 24"/>
          <p:cNvSpPr>
            <a:spLocks noGrp="1"/>
          </p:cNvSpPr>
          <p:nvPr>
            <p:ph sz="quarter" idx="4294967295"/>
          </p:nvPr>
        </p:nvSpPr>
        <p:spPr>
          <a:xfrm>
            <a:off x="122238" y="2027238"/>
            <a:ext cx="2713037" cy="1374330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HelveticaNeueLT Std Med" pitchFamily="34" charset="0"/>
              </a:rPr>
              <a:t>Mind Maps can be transferred conveniently to the project time plan</a:t>
            </a:r>
          </a:p>
          <a:p>
            <a:pPr marL="0">
              <a:spcBef>
                <a:spcPts val="0"/>
              </a:spcBef>
            </a:pPr>
            <a:endParaRPr lang="en-US" sz="1200" dirty="0" smtClean="0">
              <a:solidFill>
                <a:schemeClr val="tx1"/>
              </a:solidFill>
              <a:latin typeface="HelveticaNeueLT Std Med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HelveticaNeueLT Std Lt" pitchFamily="34" charset="0"/>
              </a:rPr>
              <a:t>The result is a seamless planning process – from the first brainstorming to implementation</a:t>
            </a:r>
            <a:endParaRPr lang="de-DE" sz="1200" dirty="0" smtClean="0">
              <a:solidFill>
                <a:schemeClr val="tx1"/>
              </a:solidFill>
              <a:latin typeface="HelveticaNeueLT Std Lt" pitchFamily="34" charset="0"/>
            </a:endParaRPr>
          </a:p>
        </p:txBody>
      </p:sp>
      <p:grpSp>
        <p:nvGrpSpPr>
          <p:cNvPr id="10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11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Activities and milestones at a glance</a:t>
            </a:r>
            <a:endParaRPr lang="en-GB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pic>
        <p:nvPicPr>
          <p:cNvPr id="12" name="Bildplatzhalter 11" descr="Planning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sp>
        <p:nvSpPr>
          <p:cNvPr id="8" name="Inhaltsplatzhalter 14"/>
          <p:cNvSpPr>
            <a:spLocks noGrp="1"/>
          </p:cNvSpPr>
          <p:nvPr>
            <p:ph sz="quarter" idx="4294967295"/>
          </p:nvPr>
        </p:nvSpPr>
        <p:spPr>
          <a:xfrm>
            <a:off x="122238" y="2027238"/>
            <a:ext cx="2713037" cy="776922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</a:rPr>
              <a:t>Project time planning</a:t>
            </a:r>
          </a:p>
          <a:p>
            <a:endParaRPr lang="en-US" sz="1200" b="1" dirty="0" smtClean="0">
              <a:solidFill>
                <a:schemeClr val="tx1"/>
              </a:solidFill>
              <a:latin typeface="HelveticaNeueLT Pro 65 Md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HelveticaNeueLT Std Lt" pitchFamily="34" charset="0"/>
              </a:rPr>
              <a:t>Define milestones, activities and resources for your project</a:t>
            </a:r>
          </a:p>
        </p:txBody>
      </p:sp>
      <p:grpSp>
        <p:nvGrpSpPr>
          <p:cNvPr id="9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10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Bildplatzhalter 11" descr="Planning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>
          <a:xfrm>
            <a:off x="3048000" y="1661161"/>
            <a:ext cx="5989320" cy="4556759"/>
          </a:xfrm>
        </p:spPr>
      </p:pic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Gantt chart overview</a:t>
            </a:r>
            <a:endParaRPr lang="de-DE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32" name="Legende mit Linie 2 31"/>
          <p:cNvSpPr/>
          <p:nvPr/>
        </p:nvSpPr>
        <p:spPr>
          <a:xfrm>
            <a:off x="3105942" y="2033588"/>
            <a:ext cx="675484" cy="423862"/>
          </a:xfrm>
          <a:prstGeom prst="borderCallout2">
            <a:avLst>
              <a:gd name="adj1" fmla="val -13756"/>
              <a:gd name="adj2" fmla="val 49704"/>
              <a:gd name="adj3" fmla="val -27789"/>
              <a:gd name="adj4" fmla="val -21271"/>
              <a:gd name="adj5" fmla="val -27592"/>
              <a:gd name="adj6" fmla="val -48970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Legende mit Linie 2 32"/>
          <p:cNvSpPr/>
          <p:nvPr/>
        </p:nvSpPr>
        <p:spPr>
          <a:xfrm>
            <a:off x="5801520" y="3467100"/>
            <a:ext cx="100012" cy="127000"/>
          </a:xfrm>
          <a:prstGeom prst="borderCallout2">
            <a:avLst>
              <a:gd name="adj1" fmla="val 66683"/>
              <a:gd name="adj2" fmla="val -49072"/>
              <a:gd name="adj3" fmla="val 68043"/>
              <a:gd name="adj4" fmla="val -734318"/>
              <a:gd name="adj5" fmla="val 66120"/>
              <a:gd name="adj6" fmla="val -2889867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Legende mit Linie 2 33"/>
          <p:cNvSpPr/>
          <p:nvPr/>
        </p:nvSpPr>
        <p:spPr>
          <a:xfrm>
            <a:off x="3584579" y="3946524"/>
            <a:ext cx="127790" cy="157958"/>
          </a:xfrm>
          <a:prstGeom prst="borderCallout2">
            <a:avLst>
              <a:gd name="adj1" fmla="val 125204"/>
              <a:gd name="adj2" fmla="val 38911"/>
              <a:gd name="adj3" fmla="val 532398"/>
              <a:gd name="adj4" fmla="val -322019"/>
              <a:gd name="adj5" fmla="val 533063"/>
              <a:gd name="adj6" fmla="val -640559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Legende mit Linie 2 34"/>
          <p:cNvSpPr/>
          <p:nvPr/>
        </p:nvSpPr>
        <p:spPr>
          <a:xfrm>
            <a:off x="3448049" y="4930775"/>
            <a:ext cx="90486" cy="160337"/>
          </a:xfrm>
          <a:prstGeom prst="borderCallout2">
            <a:avLst>
              <a:gd name="adj1" fmla="val 127990"/>
              <a:gd name="adj2" fmla="val 41861"/>
              <a:gd name="adj3" fmla="val 640836"/>
              <a:gd name="adj4" fmla="val -320003"/>
              <a:gd name="adj5" fmla="val 641619"/>
              <a:gd name="adj6" fmla="val -708340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9" name="Gruppierung 17"/>
          <p:cNvGrpSpPr/>
          <p:nvPr/>
        </p:nvGrpSpPr>
        <p:grpSpPr>
          <a:xfrm>
            <a:off x="106680" y="2320488"/>
            <a:ext cx="2700000" cy="10055"/>
            <a:chOff x="87921" y="1958437"/>
            <a:chExt cx="2700000" cy="10055"/>
          </a:xfrm>
        </p:grpSpPr>
        <p:cxnSp>
          <p:nvCxnSpPr>
            <p:cNvPr id="23" name="Gerade Verbindung 22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feld 9"/>
          <p:cNvSpPr txBox="1"/>
          <p:nvPr/>
        </p:nvSpPr>
        <p:spPr>
          <a:xfrm>
            <a:off x="145509" y="5540996"/>
            <a:ext cx="267148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NeueLT Std Med" pitchFamily="34" charset="0"/>
              </a:rPr>
              <a:t>Additional information:</a:t>
            </a:r>
          </a:p>
          <a:p>
            <a:endParaRPr lang="en-US" sz="800" dirty="0" smtClean="0">
              <a:latin typeface="HelveticaNeueLT Pro 45 Lt" pitchFamily="34" charset="0"/>
            </a:endParaRPr>
          </a:p>
          <a:p>
            <a:pPr indent="182563">
              <a:buFont typeface="Arial" pitchFamily="34" charset="0"/>
              <a:buChar char="•"/>
            </a:pPr>
            <a:r>
              <a:rPr lang="en-US" sz="1200" dirty="0" smtClean="0"/>
              <a:t>Allocated resources</a:t>
            </a:r>
            <a:endParaRPr lang="en-US" sz="1200" dirty="0" smtClean="0">
              <a:latin typeface="HelveticaNeueLT Std Lt" pitchFamily="34" charset="0"/>
            </a:endParaRPr>
          </a:p>
          <a:p>
            <a:pPr indent="182563">
              <a:buFont typeface="Arial" pitchFamily="34" charset="0"/>
              <a:buChar char="•"/>
            </a:pPr>
            <a:r>
              <a:rPr lang="en-US" sz="1200" dirty="0" smtClean="0"/>
              <a:t>Linked documents</a:t>
            </a:r>
            <a:endParaRPr lang="en-US" sz="1200" dirty="0" smtClean="0">
              <a:latin typeface="HelveticaNeueLT Std Lt" pitchFamily="34" charset="0"/>
            </a:endParaRPr>
          </a:p>
          <a:p>
            <a:pPr indent="182563">
              <a:buFont typeface="Arial" pitchFamily="34" charset="0"/>
              <a:buChar char="•"/>
            </a:pPr>
            <a:r>
              <a:rPr lang="en-US" sz="1200" dirty="0" smtClean="0">
                <a:latin typeface="HelveticaNeueLT Std Lt" pitchFamily="34" charset="0"/>
              </a:rPr>
              <a:t>Activity </a:t>
            </a:r>
            <a:r>
              <a:rPr lang="en-US" sz="1200" dirty="0" smtClean="0"/>
              <a:t>overdue</a:t>
            </a:r>
            <a:endParaRPr lang="en-US" sz="1200" dirty="0">
              <a:latin typeface="HelveticaNeueLT Pro 45 Lt"/>
              <a:cs typeface="HelveticaNeueLT Pro 45 Lt"/>
            </a:endParaRPr>
          </a:p>
        </p:txBody>
      </p:sp>
      <p:grpSp>
        <p:nvGrpSpPr>
          <p:cNvPr id="31" name="Gruppierung 17"/>
          <p:cNvGrpSpPr/>
          <p:nvPr/>
        </p:nvGrpSpPr>
        <p:grpSpPr>
          <a:xfrm>
            <a:off x="103505" y="4069848"/>
            <a:ext cx="2700000" cy="10055"/>
            <a:chOff x="87921" y="1958437"/>
            <a:chExt cx="2700000" cy="10055"/>
          </a:xfrm>
        </p:grpSpPr>
        <p:cxnSp>
          <p:nvCxnSpPr>
            <p:cNvPr id="36" name="Gerade Verbindung 22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23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ung 17"/>
          <p:cNvGrpSpPr/>
          <p:nvPr/>
        </p:nvGrpSpPr>
        <p:grpSpPr>
          <a:xfrm>
            <a:off x="90805" y="5365972"/>
            <a:ext cx="2700000" cy="10055"/>
            <a:chOff x="87921" y="1958437"/>
            <a:chExt cx="2700000" cy="10055"/>
          </a:xfrm>
        </p:grpSpPr>
        <p:cxnSp>
          <p:nvCxnSpPr>
            <p:cNvPr id="39" name="Gerade Verbindung 22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23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Inhaltsplatzhalter 26"/>
          <p:cNvSpPr txBox="1">
            <a:spLocks/>
          </p:cNvSpPr>
          <p:nvPr/>
        </p:nvSpPr>
        <p:spPr>
          <a:xfrm>
            <a:off x="131748" y="3268618"/>
            <a:ext cx="2713037" cy="611187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>
                <a:latin typeface="HelveticaNeueLT Std Med" pitchFamily="34" charset="0"/>
                <a:cs typeface="HelveticaNeueLT Pro 65 Md"/>
              </a:rPr>
              <a:t>Dependen</a:t>
            </a:r>
            <a:r>
              <a:rPr lang="en-US" sz="1200" dirty="0" smtClean="0">
                <a:latin typeface="HelveticaNeueLT Std Med" pitchFamily="34" charset="0"/>
              </a:rPr>
              <a:t>cies</a:t>
            </a:r>
            <a:r>
              <a:rPr lang="en-US" sz="1200" dirty="0" smtClean="0"/>
              <a:t> </a:t>
            </a:r>
            <a:r>
              <a:rPr lang="en-US" sz="1200" dirty="0" smtClean="0">
                <a:latin typeface="HelveticaNeueLT Std Med" pitchFamily="34" charset="0"/>
                <a:cs typeface="HelveticaNeueLT Pro 65 Md"/>
              </a:rPr>
              <a:t>between planning elements </a:t>
            </a:r>
            <a:r>
              <a:rPr lang="en-US" sz="1200" dirty="0" smtClean="0">
                <a:latin typeface="HelveticaNeueLT Std Med" pitchFamily="34" charset="0"/>
              </a:rPr>
              <a:t>(predecessors/successors)</a:t>
            </a:r>
            <a:endParaRPr lang="en-US" sz="1100" dirty="0" smtClean="0">
              <a:latin typeface="HelveticaNeueLT Std Med" pitchFamily="34" charset="0"/>
            </a:endParaRP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sp>
        <p:nvSpPr>
          <p:cNvPr id="43" name="Inhaltsplatzhalter 26"/>
          <p:cNvSpPr txBox="1">
            <a:spLocks/>
          </p:cNvSpPr>
          <p:nvPr/>
        </p:nvSpPr>
        <p:spPr>
          <a:xfrm>
            <a:off x="135782" y="4237931"/>
            <a:ext cx="2713037" cy="950274"/>
          </a:xfrm>
          <a:prstGeom prst="rect">
            <a:avLst/>
          </a:prstGeom>
        </p:spPr>
        <p:txBody>
          <a:bodyPr/>
          <a:lstStyle/>
          <a:p>
            <a:r>
              <a:rPr lang="en-GB" sz="1200" dirty="0" smtClean="0">
                <a:latin typeface="HelveticaNeueLT Std Med" pitchFamily="34" charset="0"/>
              </a:rPr>
              <a:t>Reminder and status</a:t>
            </a:r>
          </a:p>
          <a:p>
            <a:endParaRPr lang="de-DE" sz="800" dirty="0" smtClean="0">
              <a:latin typeface="HelveticaNeueLT Std Med" pitchFamily="34" charset="0"/>
            </a:endParaRPr>
          </a:p>
          <a:p>
            <a:r>
              <a:rPr lang="en-GB" sz="1200" dirty="0" smtClean="0"/>
              <a:t>Flag elements in the project plan just like in Microsoft Outlook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elveticaNeueLT Std Med" pitchFamily="34" charset="0"/>
              <a:ea typeface="+mn-ea"/>
              <a:cs typeface="HelveticaNeueLT Pro 45 Lt"/>
            </a:endParaRPr>
          </a:p>
        </p:txBody>
      </p:sp>
      <p:grpSp>
        <p:nvGrpSpPr>
          <p:cNvPr id="45" name="Gruppierung 17"/>
          <p:cNvGrpSpPr/>
          <p:nvPr/>
        </p:nvGrpSpPr>
        <p:grpSpPr>
          <a:xfrm>
            <a:off x="98615" y="1522636"/>
            <a:ext cx="2700000" cy="10055"/>
            <a:chOff x="87921" y="1958437"/>
            <a:chExt cx="2700000" cy="10055"/>
          </a:xfrm>
        </p:grpSpPr>
        <p:cxnSp>
          <p:nvCxnSpPr>
            <p:cNvPr id="46" name="Gerade Verbindung 45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Inhaltsplatzhalter 26"/>
          <p:cNvSpPr txBox="1">
            <a:spLocks/>
          </p:cNvSpPr>
          <p:nvPr/>
        </p:nvSpPr>
        <p:spPr>
          <a:xfrm>
            <a:off x="131743" y="1696863"/>
            <a:ext cx="2713037" cy="611187"/>
          </a:xfrm>
          <a:prstGeom prst="rect">
            <a:avLst/>
          </a:prstGeom>
        </p:spPr>
        <p:txBody>
          <a:bodyPr/>
          <a:lstStyle/>
          <a:p>
            <a:r>
              <a:rPr lang="en-GB" sz="1200" dirty="0" smtClean="0">
                <a:latin typeface="HelveticaNeueLT Std Med" pitchFamily="34" charset="0"/>
              </a:rPr>
              <a:t>Create new activities, work packages and milestones</a:t>
            </a:r>
          </a:p>
        </p:txBody>
      </p:sp>
      <p:grpSp>
        <p:nvGrpSpPr>
          <p:cNvPr id="49" name="Gruppierung 17"/>
          <p:cNvGrpSpPr/>
          <p:nvPr/>
        </p:nvGrpSpPr>
        <p:grpSpPr>
          <a:xfrm>
            <a:off x="97710" y="3095663"/>
            <a:ext cx="2700000" cy="10055"/>
            <a:chOff x="87921" y="1958437"/>
            <a:chExt cx="2700000" cy="10055"/>
          </a:xfrm>
        </p:grpSpPr>
        <p:cxnSp>
          <p:nvCxnSpPr>
            <p:cNvPr id="51" name="Gerade Verbindung 50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Inhaltsplatzhalter 26"/>
          <p:cNvSpPr txBox="1">
            <a:spLocks/>
          </p:cNvSpPr>
          <p:nvPr/>
        </p:nvSpPr>
        <p:spPr>
          <a:xfrm>
            <a:off x="131738" y="2485779"/>
            <a:ext cx="2713037" cy="495166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>
                <a:latin typeface="HelveticaNeueLT Std Med" pitchFamily="34" charset="0"/>
              </a:rPr>
              <a:t>Critical activities, summary tasks or milestones are marked red</a:t>
            </a:r>
            <a:endParaRPr kumimoji="0" lang="en-US" sz="12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HelveticaNeueLT Std Med" pitchFamily="34" charset="0"/>
              <a:ea typeface="+mn-ea"/>
              <a:cs typeface="HelveticaNeueLT Pro 45 Lt"/>
            </a:endParaRPr>
          </a:p>
        </p:txBody>
      </p:sp>
      <p:cxnSp>
        <p:nvCxnSpPr>
          <p:cNvPr id="30" name="Gerade Verbindung 29"/>
          <p:cNvCxnSpPr/>
          <p:nvPr/>
        </p:nvCxnSpPr>
        <p:spPr>
          <a:xfrm rot="10800000">
            <a:off x="4287837" y="5364957"/>
            <a:ext cx="51594" cy="1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Legende mit Linie 2 55"/>
          <p:cNvSpPr/>
          <p:nvPr/>
        </p:nvSpPr>
        <p:spPr>
          <a:xfrm>
            <a:off x="7901305" y="2028356"/>
            <a:ext cx="499268" cy="423860"/>
          </a:xfrm>
          <a:prstGeom prst="borderCallout2">
            <a:avLst>
              <a:gd name="adj1" fmla="val 51413"/>
              <a:gd name="adj2" fmla="val -18997"/>
              <a:gd name="adj3" fmla="val 157270"/>
              <a:gd name="adj4" fmla="val -527266"/>
              <a:gd name="adj5" fmla="val 157239"/>
              <a:gd name="adj6" fmla="val -1033114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10" grpId="0"/>
      <p:bldP spid="42" grpId="0"/>
      <p:bldP spid="43" grpId="0"/>
      <p:bldP spid="48" grpId="0"/>
      <p:bldP spid="55" grpId="0"/>
      <p:bldP spid="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platzhalter 11" descr="Planning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021106" y="1640912"/>
            <a:ext cx="6017559" cy="4616451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Create activities and milestones</a:t>
            </a:r>
            <a:endParaRPr lang="de-DE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grpSp>
        <p:nvGrpSpPr>
          <p:cNvPr id="45" name="Gruppierung 17"/>
          <p:cNvGrpSpPr/>
          <p:nvPr/>
        </p:nvGrpSpPr>
        <p:grpSpPr>
          <a:xfrm>
            <a:off x="142240" y="3337347"/>
            <a:ext cx="2700000" cy="10055"/>
            <a:chOff x="87921" y="1958437"/>
            <a:chExt cx="2700000" cy="10055"/>
          </a:xfrm>
        </p:grpSpPr>
        <p:cxnSp>
          <p:nvCxnSpPr>
            <p:cNvPr id="46" name="Gerade Verbindung 45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ierung 17"/>
          <p:cNvGrpSpPr/>
          <p:nvPr/>
        </p:nvGrpSpPr>
        <p:grpSpPr>
          <a:xfrm>
            <a:off x="78105" y="2793793"/>
            <a:ext cx="2700000" cy="10055"/>
            <a:chOff x="87921" y="1958437"/>
            <a:chExt cx="2700000" cy="10055"/>
          </a:xfrm>
        </p:grpSpPr>
        <p:cxnSp>
          <p:nvCxnSpPr>
            <p:cNvPr id="52" name="Gerade Verbindung 51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ung 17"/>
          <p:cNvGrpSpPr/>
          <p:nvPr/>
        </p:nvGrpSpPr>
        <p:grpSpPr>
          <a:xfrm>
            <a:off x="137160" y="4617037"/>
            <a:ext cx="2700000" cy="10055"/>
            <a:chOff x="87921" y="1958437"/>
            <a:chExt cx="2700000" cy="10055"/>
          </a:xfrm>
        </p:grpSpPr>
        <p:cxnSp>
          <p:nvCxnSpPr>
            <p:cNvPr id="55" name="Gerade Verbindung 5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pierung 17"/>
          <p:cNvGrpSpPr/>
          <p:nvPr/>
        </p:nvGrpSpPr>
        <p:grpSpPr>
          <a:xfrm>
            <a:off x="106680" y="4012506"/>
            <a:ext cx="2700000" cy="10055"/>
            <a:chOff x="87921" y="1958437"/>
            <a:chExt cx="2700000" cy="10055"/>
          </a:xfrm>
        </p:grpSpPr>
        <p:cxnSp>
          <p:nvCxnSpPr>
            <p:cNvPr id="62" name="Gerade Verbindung 61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Grafik 29" descr="Planning new activity button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040" y="2014855"/>
            <a:ext cx="673735" cy="446997"/>
          </a:xfrm>
          <a:prstGeom prst="rect">
            <a:avLst/>
          </a:prstGeom>
        </p:spPr>
      </p:pic>
      <p:pic>
        <p:nvPicPr>
          <p:cNvPr id="32" name="Grafik 31" descr="Planning new activity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299" y="2675222"/>
            <a:ext cx="3889057" cy="3530949"/>
          </a:xfrm>
          <a:prstGeom prst="rect">
            <a:avLst/>
          </a:prstGeom>
        </p:spPr>
      </p:pic>
      <p:sp>
        <p:nvSpPr>
          <p:cNvPr id="64" name="Legende mit Linie 2 63"/>
          <p:cNvSpPr/>
          <p:nvPr/>
        </p:nvSpPr>
        <p:spPr>
          <a:xfrm>
            <a:off x="4526764" y="3378203"/>
            <a:ext cx="2769386" cy="169068"/>
          </a:xfrm>
          <a:prstGeom prst="borderCallout2">
            <a:avLst>
              <a:gd name="adj1" fmla="val 53911"/>
              <a:gd name="adj2" fmla="val -2470"/>
              <a:gd name="adj3" fmla="val -171316"/>
              <a:gd name="adj4" fmla="val -33700"/>
              <a:gd name="adj5" fmla="val -172614"/>
              <a:gd name="adj6" fmla="val -65932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6" name="Legende mit Linie 2 65"/>
          <p:cNvSpPr/>
          <p:nvPr/>
        </p:nvSpPr>
        <p:spPr>
          <a:xfrm>
            <a:off x="6179767" y="4002088"/>
            <a:ext cx="1114001" cy="171450"/>
          </a:xfrm>
          <a:prstGeom prst="borderCallout2">
            <a:avLst>
              <a:gd name="adj1" fmla="val 43806"/>
              <a:gd name="adj2" fmla="val -5007"/>
              <a:gd name="adj3" fmla="val -164360"/>
              <a:gd name="adj4" fmla="val -51615"/>
              <a:gd name="adj5" fmla="val -163561"/>
              <a:gd name="adj6" fmla="val -311986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5" name="Legende mit Linie 2 64"/>
          <p:cNvSpPr/>
          <p:nvPr/>
        </p:nvSpPr>
        <p:spPr>
          <a:xfrm>
            <a:off x="4526757" y="4559300"/>
            <a:ext cx="1257300" cy="752476"/>
          </a:xfrm>
          <a:prstGeom prst="borderCallout2">
            <a:avLst>
              <a:gd name="adj1" fmla="val 50555"/>
              <a:gd name="adj2" fmla="val -5534"/>
              <a:gd name="adj3" fmla="val -28390"/>
              <a:gd name="adj4" fmla="val -40493"/>
              <a:gd name="adj5" fmla="val -28451"/>
              <a:gd name="adj6" fmla="val -145274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7" name="Legende mit Linie 2 66"/>
          <p:cNvSpPr/>
          <p:nvPr/>
        </p:nvSpPr>
        <p:spPr>
          <a:xfrm>
            <a:off x="3946529" y="5454648"/>
            <a:ext cx="1458909" cy="121444"/>
          </a:xfrm>
          <a:prstGeom prst="borderCallout2">
            <a:avLst>
              <a:gd name="adj1" fmla="val 54608"/>
              <a:gd name="adj2" fmla="val -3057"/>
              <a:gd name="adj3" fmla="val -364248"/>
              <a:gd name="adj4" fmla="val -28137"/>
              <a:gd name="adj5" fmla="val -364734"/>
              <a:gd name="adj6" fmla="val -85447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125506" y="4851196"/>
            <a:ext cx="267148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Fix element</a:t>
            </a:r>
            <a:endParaRPr lang="en-GB" sz="1200" dirty="0">
              <a:latin typeface="HelveticaNeueLT Std Med" pitchFamily="34" charset="0"/>
            </a:endParaRPr>
          </a:p>
        </p:txBody>
      </p:sp>
      <p:sp>
        <p:nvSpPr>
          <p:cNvPr id="42" name="Inhaltsplatzhalter 36"/>
          <p:cNvSpPr txBox="1">
            <a:spLocks/>
          </p:cNvSpPr>
          <p:nvPr/>
        </p:nvSpPr>
        <p:spPr>
          <a:xfrm>
            <a:off x="122238" y="2027238"/>
            <a:ext cx="2713037" cy="28162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Create new activities or milestones</a:t>
            </a:r>
          </a:p>
        </p:txBody>
      </p:sp>
      <p:sp>
        <p:nvSpPr>
          <p:cNvPr id="48" name="Inhaltsplatzhalter 36"/>
          <p:cNvSpPr txBox="1">
            <a:spLocks/>
          </p:cNvSpPr>
          <p:nvPr/>
        </p:nvSpPr>
        <p:spPr>
          <a:xfrm>
            <a:off x="138098" y="2968057"/>
            <a:ext cx="2713037" cy="28060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Element name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sp>
        <p:nvSpPr>
          <p:cNvPr id="49" name="Inhaltsplatzhalter 36"/>
          <p:cNvSpPr txBox="1">
            <a:spLocks/>
          </p:cNvSpPr>
          <p:nvPr/>
        </p:nvSpPr>
        <p:spPr>
          <a:xfrm>
            <a:off x="124621" y="3578066"/>
            <a:ext cx="2713037" cy="29441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Project structure plan code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sp>
        <p:nvSpPr>
          <p:cNvPr id="50" name="Inhaltsplatzhalter 36"/>
          <p:cNvSpPr txBox="1">
            <a:spLocks/>
          </p:cNvSpPr>
          <p:nvPr/>
        </p:nvSpPr>
        <p:spPr>
          <a:xfrm>
            <a:off x="120176" y="4184491"/>
            <a:ext cx="2713037" cy="29441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Beginning, duration or end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grpSp>
        <p:nvGrpSpPr>
          <p:cNvPr id="57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58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5" grpId="0" animBg="1"/>
      <p:bldP spid="67" grpId="0" animBg="1"/>
      <p:bldP spid="38" grpId="0"/>
      <p:bldP spid="42" grpId="0"/>
      <p:bldP spid="48" grpId="0"/>
      <p:bldP spid="49" grpId="0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platzhalter 11" descr="Planning.tif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93" b="193"/>
          <a:stretch>
            <a:fillRect/>
          </a:stretch>
        </p:blipFill>
        <p:spPr/>
      </p:pic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021106" y="1640912"/>
            <a:ext cx="6017559" cy="4616451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HelveticaNeueLT Std Lt" pitchFamily="34" charset="0"/>
              </a:rPr>
              <a:t>Add resources</a:t>
            </a:r>
            <a:endParaRPr lang="de-DE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25985" y="5075735"/>
            <a:ext cx="26714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Data and instructions are communicated to resources automatically, if desired</a:t>
            </a:r>
            <a:endParaRPr lang="en-GB" sz="1200" dirty="0">
              <a:latin typeface="HelveticaNeueLT Std Med" pitchFamily="34" charset="0"/>
            </a:endParaRPr>
          </a:p>
        </p:txBody>
      </p:sp>
      <p:grpSp>
        <p:nvGrpSpPr>
          <p:cNvPr id="4" name="Gruppierung 17"/>
          <p:cNvGrpSpPr/>
          <p:nvPr/>
        </p:nvGrpSpPr>
        <p:grpSpPr>
          <a:xfrm>
            <a:off x="106680" y="2645362"/>
            <a:ext cx="2700000" cy="10055"/>
            <a:chOff x="87921" y="1958437"/>
            <a:chExt cx="2700000" cy="10055"/>
          </a:xfrm>
        </p:grpSpPr>
        <p:cxnSp>
          <p:nvCxnSpPr>
            <p:cNvPr id="52" name="Gerade Verbindung 51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ung 17"/>
          <p:cNvGrpSpPr/>
          <p:nvPr/>
        </p:nvGrpSpPr>
        <p:grpSpPr>
          <a:xfrm>
            <a:off x="99588" y="4295708"/>
            <a:ext cx="2700000" cy="10055"/>
            <a:chOff x="87921" y="1958437"/>
            <a:chExt cx="2700000" cy="10055"/>
          </a:xfrm>
        </p:grpSpPr>
        <p:cxnSp>
          <p:nvCxnSpPr>
            <p:cNvPr id="33" name="Gerade Verbindung 51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52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ierung 17"/>
          <p:cNvGrpSpPr/>
          <p:nvPr/>
        </p:nvGrpSpPr>
        <p:grpSpPr>
          <a:xfrm>
            <a:off x="95697" y="4903418"/>
            <a:ext cx="2700000" cy="10055"/>
            <a:chOff x="87921" y="1958437"/>
            <a:chExt cx="2700000" cy="10055"/>
          </a:xfrm>
        </p:grpSpPr>
        <p:cxnSp>
          <p:nvCxnSpPr>
            <p:cNvPr id="36" name="Gerade Verbindung 51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52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Inhaltsplatzhalter 41"/>
          <p:cNvSpPr txBox="1">
            <a:spLocks/>
          </p:cNvSpPr>
          <p:nvPr/>
        </p:nvSpPr>
        <p:spPr>
          <a:xfrm>
            <a:off x="122238" y="2825434"/>
            <a:ext cx="2713037" cy="1447482"/>
          </a:xfrm>
          <a:prstGeom prst="rect">
            <a:avLst/>
          </a:prstGeom>
        </p:spPr>
        <p:txBody>
          <a:bodyPr/>
          <a:lstStyle/>
          <a:p>
            <a:r>
              <a:rPr lang="en-GB" sz="1200" dirty="0" smtClean="0">
                <a:latin typeface="HelveticaNeueLT Std Med" pitchFamily="34" charset="0"/>
              </a:rPr>
              <a:t>Automatic resources notification</a:t>
            </a:r>
          </a:p>
          <a:p>
            <a:endParaRPr lang="en-GB" sz="800" dirty="0" smtClean="0">
              <a:latin typeface="HelveticaNeueLT Std Med" pitchFamily="34" charset="0"/>
            </a:endParaRPr>
          </a:p>
          <a:p>
            <a:pPr indent="179388">
              <a:buFont typeface="Arial" pitchFamily="34" charset="0"/>
              <a:buChar char="•"/>
            </a:pPr>
            <a:r>
              <a:rPr lang="en-GB" sz="1200" dirty="0" smtClean="0">
                <a:latin typeface="HelveticaNeueLT Std Lt" pitchFamily="34" charset="0"/>
              </a:rPr>
              <a:t>via email</a:t>
            </a:r>
          </a:p>
          <a:p>
            <a:pPr indent="179388">
              <a:buFont typeface="Arial" pitchFamily="34" charset="0"/>
              <a:buChar char="•"/>
            </a:pPr>
            <a:r>
              <a:rPr lang="en-GB" sz="1200" dirty="0" smtClean="0">
                <a:latin typeface="HelveticaNeueLT Std Lt" pitchFamily="34" charset="0"/>
              </a:rPr>
              <a:t>with InLoox</a:t>
            </a:r>
          </a:p>
          <a:p>
            <a:pPr indent="179388">
              <a:buFont typeface="Arial" pitchFamily="34" charset="0"/>
              <a:buChar char="•"/>
            </a:pPr>
            <a:r>
              <a:rPr lang="en-GB" sz="1200" dirty="0" smtClean="0"/>
              <a:t>Appointment request</a:t>
            </a:r>
            <a:endParaRPr lang="en-GB" sz="1200" dirty="0" smtClean="0">
              <a:latin typeface="HelveticaNeueLT Std Lt" pitchFamily="34" charset="0"/>
            </a:endParaRPr>
          </a:p>
          <a:p>
            <a:pPr indent="179388">
              <a:buFont typeface="Arial" pitchFamily="34" charset="0"/>
              <a:buChar char="•"/>
            </a:pPr>
            <a:r>
              <a:rPr lang="en-GB" sz="1200" dirty="0" smtClean="0"/>
              <a:t>Task request</a:t>
            </a:r>
            <a:endParaRPr lang="en-GB" sz="1200" dirty="0" smtClean="0">
              <a:latin typeface="HelveticaNeueLT Std Lt" pitchFamily="34" charset="0"/>
            </a:endParaRP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00" b="0" i="0" u="none" strike="noStrike" kern="1200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elveticaNeueLT Std Med" pitchFamily="34" charset="0"/>
              <a:ea typeface="+mn-ea"/>
              <a:cs typeface="HelveticaNeueLT Pro 45 Lt"/>
            </a:endParaRPr>
          </a:p>
        </p:txBody>
      </p:sp>
      <p:sp>
        <p:nvSpPr>
          <p:cNvPr id="46" name="Inhaltsplatzhalter 41"/>
          <p:cNvSpPr txBox="1">
            <a:spLocks/>
          </p:cNvSpPr>
          <p:nvPr/>
        </p:nvSpPr>
        <p:spPr>
          <a:xfrm>
            <a:off x="123827" y="4470404"/>
            <a:ext cx="2713037" cy="320675"/>
          </a:xfrm>
          <a:prstGeom prst="rect">
            <a:avLst/>
          </a:prstGeom>
        </p:spPr>
        <p:txBody>
          <a:bodyPr/>
          <a:lstStyle/>
          <a:p>
            <a:r>
              <a:rPr lang="en-GB" sz="1200" dirty="0" smtClean="0">
                <a:latin typeface="HelveticaNeueLT Std Med" pitchFamily="34" charset="0"/>
              </a:rPr>
              <a:t>Automatic capacity calculation</a:t>
            </a:r>
            <a:endParaRPr lang="en-GB" sz="1200" dirty="0">
              <a:latin typeface="HelveticaNeueLT Std Med" pitchFamily="34" charset="0"/>
            </a:endParaRPr>
          </a:p>
        </p:txBody>
      </p:sp>
      <p:pic>
        <p:nvPicPr>
          <p:cNvPr id="24" name="Grafik 23" descr="Res adding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298" y="2494328"/>
            <a:ext cx="3860846" cy="3712079"/>
          </a:xfrm>
          <a:prstGeom prst="rect">
            <a:avLst/>
          </a:prstGeom>
        </p:spPr>
      </p:pic>
      <p:sp>
        <p:nvSpPr>
          <p:cNvPr id="48" name="Legende mit Linie 2 47"/>
          <p:cNvSpPr/>
          <p:nvPr/>
        </p:nvSpPr>
        <p:spPr>
          <a:xfrm>
            <a:off x="4928868" y="4031138"/>
            <a:ext cx="2002951" cy="167006"/>
          </a:xfrm>
          <a:prstGeom prst="borderCallout2">
            <a:avLst>
              <a:gd name="adj1" fmla="val -55428"/>
              <a:gd name="adj2" fmla="val 49963"/>
              <a:gd name="adj3" fmla="val -1067673"/>
              <a:gd name="adj4" fmla="val -53546"/>
              <a:gd name="adj5" fmla="val -1066303"/>
              <a:gd name="adj6" fmla="val -107739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Legende mit Linie 2 50"/>
          <p:cNvSpPr/>
          <p:nvPr/>
        </p:nvSpPr>
        <p:spPr>
          <a:xfrm>
            <a:off x="5518149" y="4775992"/>
            <a:ext cx="1404145" cy="115096"/>
          </a:xfrm>
          <a:prstGeom prst="borderCallout2">
            <a:avLst>
              <a:gd name="adj1" fmla="val 53422"/>
              <a:gd name="adj2" fmla="val -5399"/>
              <a:gd name="adj3" fmla="val -1215321"/>
              <a:gd name="adj4" fmla="val -117392"/>
              <a:gd name="adj5" fmla="val -1215728"/>
              <a:gd name="adj6" fmla="val -195761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4" name="Legende mit Linie 2 53"/>
          <p:cNvSpPr/>
          <p:nvPr/>
        </p:nvSpPr>
        <p:spPr>
          <a:xfrm>
            <a:off x="5513385" y="5303836"/>
            <a:ext cx="1266034" cy="111127"/>
          </a:xfrm>
          <a:prstGeom prst="borderCallout2">
            <a:avLst>
              <a:gd name="adj1" fmla="val 50769"/>
              <a:gd name="adj2" fmla="val -5794"/>
              <a:gd name="adj3" fmla="val -621172"/>
              <a:gd name="adj4" fmla="val -129113"/>
              <a:gd name="adj5" fmla="val -621617"/>
              <a:gd name="adj6" fmla="val -216968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0" name="Legende mit Linie 2 59"/>
          <p:cNvSpPr/>
          <p:nvPr/>
        </p:nvSpPr>
        <p:spPr>
          <a:xfrm>
            <a:off x="5913436" y="5940910"/>
            <a:ext cx="532607" cy="173833"/>
          </a:xfrm>
          <a:prstGeom prst="borderCallout2">
            <a:avLst>
              <a:gd name="adj1" fmla="val 50087"/>
              <a:gd name="adj2" fmla="val -12338"/>
              <a:gd name="adj3" fmla="val -329392"/>
              <a:gd name="adj4" fmla="val -380316"/>
              <a:gd name="adj5" fmla="val -328771"/>
              <a:gd name="adj6" fmla="val -589847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Inhaltsplatzhalter 41"/>
          <p:cNvSpPr txBox="1">
            <a:spLocks/>
          </p:cNvSpPr>
          <p:nvPr/>
        </p:nvSpPr>
        <p:spPr>
          <a:xfrm>
            <a:off x="122238" y="2027238"/>
            <a:ext cx="2713037" cy="541337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Both Outlook and Exchange Server contacts are supported</a:t>
            </a:r>
          </a:p>
        </p:txBody>
      </p:sp>
      <p:grpSp>
        <p:nvGrpSpPr>
          <p:cNvPr id="27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28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8" grpId="0" animBg="1"/>
      <p:bldP spid="51" grpId="0" animBg="1"/>
      <p:bldP spid="54" grpId="0" animBg="1"/>
      <p:bldP spid="60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143813" y="600779"/>
            <a:ext cx="5213350" cy="41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20" dirty="0" smtClean="0">
                <a:latin typeface="HelveticaNeueLT Std Lt" pitchFamily="34" charset="0"/>
                <a:cs typeface="HelveticaNeueLT Pro 45 Lt"/>
              </a:rPr>
              <a:t>Project management software for Outlook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151463" y="1586769"/>
            <a:ext cx="5646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InLoox is the reliable and flexible solution for professional project management: the software is integrated directly into Microsoft Outlook and facilitates the combined management of projects, documents, resources, Mind Maps and budgets.</a:t>
            </a:r>
            <a:endParaRPr lang="de-DE" sz="1400" dirty="0" smtClean="0"/>
          </a:p>
        </p:txBody>
      </p:sp>
      <p:cxnSp>
        <p:nvCxnSpPr>
          <p:cNvPr id="10" name="Gerade Verbindung 5"/>
          <p:cNvCxnSpPr/>
          <p:nvPr/>
        </p:nvCxnSpPr>
        <p:spPr>
          <a:xfrm>
            <a:off x="2991260" y="1092115"/>
            <a:ext cx="2588273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bg1">
                    <a:lumMod val="95000"/>
                    <a:alpha val="30000"/>
                  </a:schemeClr>
                </a:gs>
                <a:gs pos="100000">
                  <a:schemeClr val="bg1">
                    <a:lumMod val="95000"/>
                    <a:alpha val="30000"/>
                  </a:schemeClr>
                </a:gs>
                <a:gs pos="50000">
                  <a:schemeClr val="tx1">
                    <a:lumMod val="75000"/>
                    <a:lumOff val="25000"/>
                    <a:alpha val="3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Wide Skyscraper (160 x 600)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587" y="2653680"/>
            <a:ext cx="581025" cy="2676525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3768761" y="2813612"/>
            <a:ext cx="237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NeueLT Std Lt" pitchFamily="34" charset="0"/>
              </a:rPr>
              <a:t>Project planning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3768761" y="3448612"/>
            <a:ext cx="237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NeueLT Std Lt" pitchFamily="34" charset="0"/>
              </a:rPr>
              <a:t>Budgets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3773508" y="4153520"/>
            <a:ext cx="237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NeueLT Std Lt" pitchFamily="34" charset="0"/>
              </a:rPr>
              <a:t>Time tracking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3766365" y="4877420"/>
            <a:ext cx="237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NeueLT Std Lt" pitchFamily="34" charset="0"/>
              </a:rPr>
              <a:t>Document management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5784315" y="3468834"/>
            <a:ext cx="3054852" cy="1161857"/>
            <a:chOff x="5784315" y="3468834"/>
            <a:chExt cx="3054852" cy="1161857"/>
          </a:xfrm>
        </p:grpSpPr>
        <p:sp>
          <p:nvSpPr>
            <p:cNvPr id="12" name="Textfeld 11"/>
            <p:cNvSpPr txBox="1"/>
            <p:nvPr/>
          </p:nvSpPr>
          <p:spPr>
            <a:xfrm>
              <a:off x="5891916" y="3468834"/>
              <a:ext cx="2947251" cy="1161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800" dirty="0" smtClean="0">
                  <a:solidFill>
                    <a:srgbClr val="0080C9"/>
                  </a:solidFill>
                  <a:latin typeface="Journal"/>
                  <a:cs typeface="Journal"/>
                </a:rPr>
                <a:t>   easy-to-use</a:t>
              </a:r>
            </a:p>
            <a:p>
              <a:pPr>
                <a:lnSpc>
                  <a:spcPts val="2000"/>
                </a:lnSpc>
              </a:pPr>
              <a:r>
                <a:rPr lang="en-US" sz="2800" dirty="0" smtClean="0">
                  <a:solidFill>
                    <a:srgbClr val="0080C9"/>
                  </a:solidFill>
                  <a:latin typeface="Journal"/>
                  <a:cs typeface="Journal"/>
                </a:rPr>
                <a:t>+ 25,000 users</a:t>
              </a:r>
            </a:p>
            <a:p>
              <a:pPr>
                <a:lnSpc>
                  <a:spcPts val="2000"/>
                </a:lnSpc>
              </a:pPr>
              <a:endParaRPr lang="en-US" sz="2800" dirty="0" smtClean="0">
                <a:solidFill>
                  <a:srgbClr val="0080C9"/>
                </a:solidFill>
                <a:latin typeface="Journal"/>
                <a:cs typeface="Journal"/>
              </a:endParaRPr>
            </a:p>
            <a:p>
              <a:pPr>
                <a:lnSpc>
                  <a:spcPts val="2000"/>
                </a:lnSpc>
              </a:pPr>
              <a:r>
                <a:rPr lang="en-US" sz="2800" dirty="0" smtClean="0">
                  <a:solidFill>
                    <a:srgbClr val="0080C9"/>
                  </a:solidFill>
                  <a:latin typeface="Journal"/>
                  <a:cs typeface="Journal"/>
                </a:rPr>
                <a:t>= a solution, that works</a:t>
              </a:r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5784315" y="4068355"/>
              <a:ext cx="2777608" cy="56652"/>
            </a:xfrm>
            <a:custGeom>
              <a:avLst/>
              <a:gdLst>
                <a:gd name="connsiteX0" fmla="*/ 0 w 2731884"/>
                <a:gd name="connsiteY0" fmla="*/ 68580 h 68580"/>
                <a:gd name="connsiteX1" fmla="*/ 2339340 w 2731884"/>
                <a:gd name="connsiteY1" fmla="*/ 7620 h 68580"/>
                <a:gd name="connsiteX2" fmla="*/ 2712720 w 2731884"/>
                <a:gd name="connsiteY2" fmla="*/ 0 h 68580"/>
                <a:gd name="connsiteX3" fmla="*/ 2644140 w 2731884"/>
                <a:gd name="connsiteY3" fmla="*/ 762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1884" h="68580">
                  <a:moveTo>
                    <a:pt x="0" y="68580"/>
                  </a:moveTo>
                  <a:lnTo>
                    <a:pt x="2339340" y="7620"/>
                  </a:lnTo>
                  <a:lnTo>
                    <a:pt x="2712720" y="0"/>
                  </a:lnTo>
                  <a:cubicBezTo>
                    <a:pt x="2763520" y="0"/>
                    <a:pt x="2703830" y="3810"/>
                    <a:pt x="2644140" y="7620"/>
                  </a:cubicBezTo>
                </a:path>
              </a:pathLst>
            </a:custGeom>
            <a:ln w="9525">
              <a:solidFill>
                <a:srgbClr val="0080C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35" grpId="0"/>
      <p:bldP spid="40" grpId="0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ildplatzhalter 50" descr="Planning Calender with 3 days.tif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263" b="263"/>
          <a:stretch>
            <a:fillRect/>
          </a:stretch>
        </p:blipFill>
        <p:spPr/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3032760" y="1640018"/>
            <a:ext cx="6011512" cy="4600762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HelveticaNeueLT Std Lt" pitchFamily="34" charset="0"/>
              </a:rPr>
              <a:t>InLoox informs resources</a:t>
            </a:r>
            <a:endParaRPr lang="en-GB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25506" y="3555348"/>
            <a:ext cx="26714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NeueLT Std Med" pitchFamily="34" charset="0"/>
              </a:rPr>
              <a:t>Proactive communication</a:t>
            </a:r>
          </a:p>
          <a:p>
            <a:endParaRPr lang="en-US" sz="1200" dirty="0" smtClean="0">
              <a:latin typeface="HelveticaNeueLT Pro 65 Md" pitchFamily="34" charset="0"/>
            </a:endParaRPr>
          </a:p>
          <a:p>
            <a:r>
              <a:rPr lang="en-US" sz="1200" dirty="0" smtClean="0">
                <a:latin typeface="HelveticaNeueLT Std Lt" pitchFamily="34" charset="0"/>
              </a:rPr>
              <a:t>InLoox informs or reminds users about new and upcoming work packages</a:t>
            </a:r>
          </a:p>
        </p:txBody>
      </p:sp>
      <p:grpSp>
        <p:nvGrpSpPr>
          <p:cNvPr id="2" name="Gruppierung 17"/>
          <p:cNvGrpSpPr/>
          <p:nvPr/>
        </p:nvGrpSpPr>
        <p:grpSpPr>
          <a:xfrm>
            <a:off x="106680" y="3375663"/>
            <a:ext cx="2700000" cy="10055"/>
            <a:chOff x="87921" y="1958437"/>
            <a:chExt cx="2700000" cy="10055"/>
          </a:xfrm>
        </p:grpSpPr>
        <p:cxnSp>
          <p:nvCxnSpPr>
            <p:cNvPr id="23" name="Gerade Verbindung 3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ung 17"/>
          <p:cNvGrpSpPr/>
          <p:nvPr/>
        </p:nvGrpSpPr>
        <p:grpSpPr>
          <a:xfrm>
            <a:off x="99060" y="4752170"/>
            <a:ext cx="2700000" cy="10055"/>
            <a:chOff x="87921" y="1958437"/>
            <a:chExt cx="2700000" cy="10055"/>
          </a:xfrm>
        </p:grpSpPr>
        <p:cxnSp>
          <p:nvCxnSpPr>
            <p:cNvPr id="21" name="Gerade Verbindung 40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41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Grafik 51" descr="Planning Worck package list in Calender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856" y="2642721"/>
            <a:ext cx="1728537" cy="1824567"/>
          </a:xfrm>
          <a:prstGeom prst="rect">
            <a:avLst/>
          </a:prstGeom>
        </p:spPr>
      </p:pic>
      <p:sp>
        <p:nvSpPr>
          <p:cNvPr id="36" name="Legende mit Linie 2 30"/>
          <p:cNvSpPr/>
          <p:nvPr/>
        </p:nvSpPr>
        <p:spPr>
          <a:xfrm>
            <a:off x="7177088" y="2595563"/>
            <a:ext cx="1831181" cy="831056"/>
          </a:xfrm>
          <a:prstGeom prst="borderCallout2">
            <a:avLst>
              <a:gd name="adj1" fmla="val 48480"/>
              <a:gd name="adj2" fmla="val -1850"/>
              <a:gd name="adj3" fmla="val -4659"/>
              <a:gd name="adj4" fmla="val -27256"/>
              <a:gd name="adj5" fmla="val -5014"/>
              <a:gd name="adj6" fmla="val -240623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Legende mit Linie 2 30"/>
          <p:cNvSpPr/>
          <p:nvPr/>
        </p:nvSpPr>
        <p:spPr>
          <a:xfrm>
            <a:off x="7229477" y="4161771"/>
            <a:ext cx="1733548" cy="179248"/>
          </a:xfrm>
          <a:prstGeom prst="borderCallout2">
            <a:avLst>
              <a:gd name="adj1" fmla="val -31567"/>
              <a:gd name="adj2" fmla="val 49879"/>
              <a:gd name="adj3" fmla="val -120228"/>
              <a:gd name="adj4" fmla="val -63388"/>
              <a:gd name="adj5" fmla="val -120331"/>
              <a:gd name="adj6" fmla="val -257769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3" name="Grafik 52" descr="Palning Calender Work Packages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380" y="4033414"/>
            <a:ext cx="3474720" cy="2170036"/>
          </a:xfrm>
          <a:prstGeom prst="rect">
            <a:avLst/>
          </a:prstGeom>
        </p:spPr>
      </p:pic>
      <p:sp>
        <p:nvSpPr>
          <p:cNvPr id="38" name="Legende mit Linie 2 30"/>
          <p:cNvSpPr/>
          <p:nvPr/>
        </p:nvSpPr>
        <p:spPr>
          <a:xfrm>
            <a:off x="3469482" y="4957479"/>
            <a:ext cx="3378994" cy="180174"/>
          </a:xfrm>
          <a:prstGeom prst="borderCallout2">
            <a:avLst>
              <a:gd name="adj1" fmla="val 53023"/>
              <a:gd name="adj2" fmla="val -2383"/>
              <a:gd name="adj3" fmla="val 175932"/>
              <a:gd name="adj4" fmla="val -10522"/>
              <a:gd name="adj5" fmla="val 176355"/>
              <a:gd name="adj6" fmla="val -20306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Inhaltsplatzhalter 26"/>
          <p:cNvSpPr txBox="1">
            <a:spLocks/>
          </p:cNvSpPr>
          <p:nvPr/>
        </p:nvSpPr>
        <p:spPr>
          <a:xfrm>
            <a:off x="124635" y="4930442"/>
            <a:ext cx="2713037" cy="886476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>
                <a:latin typeface="HelveticaNeueLT Std Med" pitchFamily="34" charset="0"/>
              </a:rPr>
              <a:t>Automatic reminder function</a:t>
            </a:r>
          </a:p>
          <a:p>
            <a:r>
              <a:rPr lang="en-US" sz="1200" dirty="0" smtClean="0">
                <a:latin typeface="HelveticaNeueLT Std Med" pitchFamily="34" charset="0"/>
              </a:rPr>
              <a:t/>
            </a:r>
            <a:br>
              <a:rPr lang="en-US" sz="1200" dirty="0" smtClean="0">
                <a:latin typeface="HelveticaNeueLT Std Med" pitchFamily="34" charset="0"/>
              </a:rPr>
            </a:br>
            <a:r>
              <a:rPr lang="en-US" sz="1200" dirty="0" smtClean="0">
                <a:latin typeface="HelveticaNeueLT Std Lt" pitchFamily="34" charset="0"/>
              </a:rPr>
              <a:t>Work packages can be synchronized with Outlook calendar and task folders</a:t>
            </a:r>
          </a:p>
        </p:txBody>
      </p:sp>
      <p:sp>
        <p:nvSpPr>
          <p:cNvPr id="24" name="Inhaltsplatzhalter 26"/>
          <p:cNvSpPr txBox="1">
            <a:spLocks/>
          </p:cNvSpPr>
          <p:nvPr/>
        </p:nvSpPr>
        <p:spPr>
          <a:xfrm>
            <a:off x="122238" y="2027238"/>
            <a:ext cx="2713037" cy="1173162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Work packages won’t get out of sight</a:t>
            </a: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Pro 65 Md" pitchFamily="34" charset="0"/>
              <a:ea typeface="+mn-ea"/>
              <a:cs typeface="HelveticaNeueLT Pro 45 Lt"/>
            </a:endParaRP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Open work packages will be generated from the project plan and displayed in Microsoft Outlook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Lt" pitchFamily="34" charset="0"/>
              <a:cs typeface="HelveticaNeueLT Pro 45 Lt"/>
            </a:endParaRPr>
          </a:p>
        </p:txBody>
      </p:sp>
      <p:grpSp>
        <p:nvGrpSpPr>
          <p:cNvPr id="26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27" name="Gerade Verbindung 26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4" grpId="0"/>
      <p:bldP spid="36" grpId="0" animBg="1"/>
      <p:bldP spid="39" grpId="0" animBg="1"/>
      <p:bldP spid="38" grpId="0" animBg="1"/>
      <p:bldP spid="34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platzhalter 24" descr="Planning Calender with 3 days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63" b="263"/>
          <a:stretch>
            <a:fillRect/>
          </a:stretch>
        </p:blipFill>
        <p:spPr/>
      </p:pic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032760" y="1640018"/>
            <a:ext cx="6011512" cy="4600762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HelveticaNeueLT Std Lt" pitchFamily="34" charset="0"/>
              </a:rPr>
              <a:t>Feedback </a:t>
            </a:r>
            <a:r>
              <a:rPr lang="en-US" sz="2000" dirty="0" smtClean="0"/>
              <a:t>of project progress</a:t>
            </a:r>
            <a:endParaRPr lang="de-DE" sz="2000" dirty="0">
              <a:latin typeface="HelveticaNeueLT Std Lt" pitchFamily="34" charset="0"/>
            </a:endParaRPr>
          </a:p>
        </p:txBody>
      </p:sp>
      <p:grpSp>
        <p:nvGrpSpPr>
          <p:cNvPr id="2" name="Gruppierung 17"/>
          <p:cNvGrpSpPr/>
          <p:nvPr/>
        </p:nvGrpSpPr>
        <p:grpSpPr>
          <a:xfrm>
            <a:off x="93345" y="4345076"/>
            <a:ext cx="2700000" cy="10055"/>
            <a:chOff x="87921" y="1958437"/>
            <a:chExt cx="2700000" cy="10055"/>
          </a:xfrm>
        </p:grpSpPr>
        <p:cxnSp>
          <p:nvCxnSpPr>
            <p:cNvPr id="21" name="Gerade Verbindung 40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41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Inhaltsplatzhalter 24"/>
          <p:cNvSpPr txBox="1">
            <a:spLocks/>
          </p:cNvSpPr>
          <p:nvPr/>
        </p:nvSpPr>
        <p:spPr>
          <a:xfrm>
            <a:off x="123508" y="4537075"/>
            <a:ext cx="2713037" cy="646112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>
                <a:latin typeface="HelveticaNeueLT Std Med" pitchFamily="34" charset="0"/>
              </a:rPr>
              <a:t>Progress will be communicated automatically to the project plan</a:t>
            </a:r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elveticaNeueLT Std Med" pitchFamily="34" charset="0"/>
              <a:ea typeface="+mn-ea"/>
              <a:cs typeface="HelveticaNeueLT Pro 45 Lt"/>
            </a:endParaRPr>
          </a:p>
        </p:txBody>
      </p:sp>
      <p:sp>
        <p:nvSpPr>
          <p:cNvPr id="42" name="Inhaltsplatzhalter 24"/>
          <p:cNvSpPr>
            <a:spLocks noGrp="1"/>
          </p:cNvSpPr>
          <p:nvPr>
            <p:ph sz="quarter" idx="4294967295"/>
          </p:nvPr>
        </p:nvSpPr>
        <p:spPr>
          <a:xfrm>
            <a:off x="122238" y="2624138"/>
            <a:ext cx="2713037" cy="64611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HelveticaNeueLT Std Med" pitchFamily="34" charset="0"/>
              </a:rPr>
              <a:t>One click shows a detailed information of the individual work packages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uppierung 17"/>
          <p:cNvGrpSpPr/>
          <p:nvPr/>
        </p:nvGrpSpPr>
        <p:grpSpPr>
          <a:xfrm>
            <a:off x="93345" y="2443232"/>
            <a:ext cx="2700000" cy="10055"/>
            <a:chOff x="87921" y="1958437"/>
            <a:chExt cx="2700000" cy="10055"/>
          </a:xfrm>
        </p:grpSpPr>
        <p:cxnSp>
          <p:nvCxnSpPr>
            <p:cNvPr id="45" name="Gerade Verbindung 40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1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afik 25" descr="Planning Worck package list in Calender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856" y="2642721"/>
            <a:ext cx="1728537" cy="1824567"/>
          </a:xfrm>
          <a:prstGeom prst="rect">
            <a:avLst/>
          </a:prstGeom>
        </p:spPr>
      </p:pic>
      <p:sp>
        <p:nvSpPr>
          <p:cNvPr id="20" name="Legende mit Linie 2 19"/>
          <p:cNvSpPr/>
          <p:nvPr/>
        </p:nvSpPr>
        <p:spPr>
          <a:xfrm>
            <a:off x="7231860" y="4165286"/>
            <a:ext cx="1731165" cy="173355"/>
          </a:xfrm>
          <a:prstGeom prst="borderCallout2">
            <a:avLst>
              <a:gd name="adj1" fmla="val -46220"/>
              <a:gd name="adj2" fmla="val 49450"/>
              <a:gd name="adj3" fmla="val -775441"/>
              <a:gd name="adj4" fmla="val -77862"/>
              <a:gd name="adj5" fmla="val -776266"/>
              <a:gd name="adj6" fmla="val -258717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7" name="Grafik 46" descr="Work package complete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278" y="3051056"/>
            <a:ext cx="2483070" cy="2816980"/>
          </a:xfrm>
          <a:prstGeom prst="rect">
            <a:avLst/>
          </a:prstGeom>
        </p:spPr>
      </p:pic>
      <p:sp>
        <p:nvSpPr>
          <p:cNvPr id="31" name="Legende mit Linie 2 30"/>
          <p:cNvSpPr/>
          <p:nvPr/>
        </p:nvSpPr>
        <p:spPr>
          <a:xfrm>
            <a:off x="4247355" y="5436394"/>
            <a:ext cx="1089820" cy="111919"/>
          </a:xfrm>
          <a:prstGeom prst="borderCallout2">
            <a:avLst>
              <a:gd name="adj1" fmla="val -36842"/>
              <a:gd name="adj2" fmla="val 50175"/>
              <a:gd name="adj3" fmla="val -611244"/>
              <a:gd name="adj4" fmla="val -53218"/>
              <a:gd name="adj5" fmla="val -610549"/>
              <a:gd name="adj6" fmla="val -135858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 build="p"/>
      <p:bldP spid="20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Outlook element - appointment.pn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sp>
        <p:nvSpPr>
          <p:cNvPr id="21" name="Legende mit Linie 2 20"/>
          <p:cNvSpPr/>
          <p:nvPr/>
        </p:nvSpPr>
        <p:spPr>
          <a:xfrm>
            <a:off x="6531769" y="2985297"/>
            <a:ext cx="2438399" cy="2246309"/>
          </a:xfrm>
          <a:prstGeom prst="borderCallout2">
            <a:avLst>
              <a:gd name="adj1" fmla="val 50194"/>
              <a:gd name="adj2" fmla="val -3317"/>
              <a:gd name="adj3" fmla="val 37029"/>
              <a:gd name="adj4" fmla="val -136924"/>
              <a:gd name="adj5" fmla="val 37066"/>
              <a:gd name="adj6" fmla="val -159533"/>
            </a:avLst>
          </a:prstGeom>
          <a:solidFill>
            <a:schemeClr val="bg1">
              <a:alpha val="18000"/>
            </a:schemeClr>
          </a:solidFill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5695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NeueLT Std Lt" pitchFamily="34" charset="0"/>
              </a:rPr>
              <a:t>Synchronize appointments with the project plan</a:t>
            </a:r>
            <a:endParaRPr lang="en-US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3998" y="1564787"/>
            <a:ext cx="2412000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endParaRPr lang="de-DE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65 Md"/>
              <a:cs typeface="HelveticaNeueLT Pro 65 Md"/>
            </a:endParaRPr>
          </a:p>
          <a:p>
            <a:endParaRPr lang="de-DE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65 Md" pitchFamily="34" charset="0"/>
            </a:endParaRPr>
          </a:p>
          <a:p>
            <a:endParaRPr lang="de-D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LT Pro 45 Lt"/>
              <a:cs typeface="HelveticaNeueLT Pro 45 Lt"/>
            </a:endParaRPr>
          </a:p>
          <a:p>
            <a:endParaRPr lang="de-D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LT Pro 45 Lt"/>
              <a:cs typeface="HelveticaNeueLT Pro 45 Lt"/>
            </a:endParaRPr>
          </a:p>
          <a:p>
            <a:endParaRPr lang="de-DE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65 Md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5506" y="3241895"/>
            <a:ext cx="26714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InLoox</a:t>
            </a:r>
            <a:r>
              <a:rPr lang="en-US" sz="1200" dirty="0" smtClean="0"/>
              <a:t> can display important milestones in the calendar. All important deadlines are thus always in view and stay up to date if any of the project plans change</a:t>
            </a:r>
            <a:endParaRPr lang="de-DE" sz="1200" dirty="0">
              <a:latin typeface="HelveticaNeueLT Std Med" pitchFamily="34" charset="0"/>
              <a:cs typeface="HelveticaNeueLT Pro 45 Lt"/>
            </a:endParaRPr>
          </a:p>
        </p:txBody>
      </p:sp>
      <p:grpSp>
        <p:nvGrpSpPr>
          <p:cNvPr id="25" name="Gruppierung 16"/>
          <p:cNvGrpSpPr/>
          <p:nvPr/>
        </p:nvGrpSpPr>
        <p:grpSpPr>
          <a:xfrm>
            <a:off x="95541" y="3059651"/>
            <a:ext cx="2700000" cy="10055"/>
            <a:chOff x="87921" y="1958437"/>
            <a:chExt cx="2700000" cy="10055"/>
          </a:xfrm>
        </p:grpSpPr>
        <p:cxnSp>
          <p:nvCxnSpPr>
            <p:cNvPr id="26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feld 28"/>
          <p:cNvSpPr txBox="1"/>
          <p:nvPr/>
        </p:nvSpPr>
        <p:spPr>
          <a:xfrm>
            <a:off x="125506" y="4779093"/>
            <a:ext cx="26714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NeueLT Std Lt" pitchFamily="34" charset="0"/>
              </a:rPr>
              <a:t>Appointment or task changes will be automatically synchronized</a:t>
            </a:r>
            <a:endParaRPr lang="en-US" sz="1200" dirty="0">
              <a:latin typeface="HelveticaNeueLT Std Lt" pitchFamily="34" charset="0"/>
              <a:cs typeface="HelveticaNeueLT Pro 45 Lt"/>
            </a:endParaRPr>
          </a:p>
        </p:txBody>
      </p:sp>
      <p:grpSp>
        <p:nvGrpSpPr>
          <p:cNvPr id="35" name="Gruppierung 16"/>
          <p:cNvGrpSpPr/>
          <p:nvPr/>
        </p:nvGrpSpPr>
        <p:grpSpPr>
          <a:xfrm>
            <a:off x="97938" y="4595763"/>
            <a:ext cx="2700000" cy="10055"/>
            <a:chOff x="87921" y="1958437"/>
            <a:chExt cx="2700000" cy="10055"/>
          </a:xfrm>
        </p:grpSpPr>
        <p:cxnSp>
          <p:nvCxnSpPr>
            <p:cNvPr id="36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platzhalter 11" descr="Planning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021106" y="1640912"/>
            <a:ext cx="6017559" cy="4616451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HelveticaNeueLT Std Lt" pitchFamily="34" charset="0"/>
              </a:rPr>
              <a:t>Resource workload overview</a:t>
            </a:r>
            <a:endParaRPr lang="de-DE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grpSp>
        <p:nvGrpSpPr>
          <p:cNvPr id="3" name="Gruppierung 17"/>
          <p:cNvGrpSpPr/>
          <p:nvPr/>
        </p:nvGrpSpPr>
        <p:grpSpPr>
          <a:xfrm>
            <a:off x="97155" y="2830447"/>
            <a:ext cx="2700000" cy="10055"/>
            <a:chOff x="87921" y="1958437"/>
            <a:chExt cx="2700000" cy="10055"/>
          </a:xfrm>
        </p:grpSpPr>
        <p:cxnSp>
          <p:nvCxnSpPr>
            <p:cNvPr id="52" name="Gerade Verbindung 51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pierung 17"/>
          <p:cNvGrpSpPr/>
          <p:nvPr/>
        </p:nvGrpSpPr>
        <p:grpSpPr>
          <a:xfrm>
            <a:off x="100697" y="4348958"/>
            <a:ext cx="2700000" cy="10055"/>
            <a:chOff x="87921" y="1958437"/>
            <a:chExt cx="2700000" cy="10055"/>
          </a:xfrm>
        </p:grpSpPr>
        <p:cxnSp>
          <p:nvCxnSpPr>
            <p:cNvPr id="34" name="Gerade Verbindung 51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52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Grafik 24" descr="Work packages 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846" y="2461260"/>
            <a:ext cx="4637830" cy="3540442"/>
          </a:xfrm>
          <a:prstGeom prst="rect">
            <a:avLst/>
          </a:prstGeom>
        </p:spPr>
      </p:pic>
      <p:sp>
        <p:nvSpPr>
          <p:cNvPr id="30" name="Legende mit Linie 2 29"/>
          <p:cNvSpPr/>
          <p:nvPr/>
        </p:nvSpPr>
        <p:spPr>
          <a:xfrm>
            <a:off x="3586957" y="3000376"/>
            <a:ext cx="1196973" cy="114300"/>
          </a:xfrm>
          <a:prstGeom prst="borderCallout2">
            <a:avLst>
              <a:gd name="adj1" fmla="val 69119"/>
              <a:gd name="adj2" fmla="val -5099"/>
              <a:gd name="adj3" fmla="val 552704"/>
              <a:gd name="adj4" fmla="val -44958"/>
              <a:gd name="adj5" fmla="val 552690"/>
              <a:gd name="adj6" fmla="val -64885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Legende mit Linie 2 30"/>
          <p:cNvSpPr/>
          <p:nvPr/>
        </p:nvSpPr>
        <p:spPr>
          <a:xfrm>
            <a:off x="3681415" y="3654425"/>
            <a:ext cx="2205035" cy="127001"/>
          </a:xfrm>
          <a:prstGeom prst="borderCallout2">
            <a:avLst>
              <a:gd name="adj1" fmla="val 173845"/>
              <a:gd name="adj2" fmla="val 50050"/>
              <a:gd name="adj3" fmla="val 1312266"/>
              <a:gd name="adj4" fmla="val -28675"/>
              <a:gd name="adj5" fmla="val 1312103"/>
              <a:gd name="adj6" fmla="val -39481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9" name="Grafik 28" descr="Planning res overview button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833" y="2008325"/>
            <a:ext cx="376079" cy="453888"/>
          </a:xfrm>
          <a:prstGeom prst="rect">
            <a:avLst/>
          </a:prstGeom>
        </p:spPr>
      </p:pic>
      <p:sp>
        <p:nvSpPr>
          <p:cNvPr id="22" name="Inhaltsplatzhalter 35"/>
          <p:cNvSpPr txBox="1">
            <a:spLocks/>
          </p:cNvSpPr>
          <p:nvPr/>
        </p:nvSpPr>
        <p:spPr>
          <a:xfrm>
            <a:off x="122238" y="2027238"/>
            <a:ext cx="2713037" cy="601662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View resource utilization by activity, project or system-wide, with one click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sp>
        <p:nvSpPr>
          <p:cNvPr id="27" name="Inhaltsplatzhalter 35"/>
          <p:cNvSpPr txBox="1">
            <a:spLocks/>
          </p:cNvSpPr>
          <p:nvPr/>
        </p:nvSpPr>
        <p:spPr>
          <a:xfrm>
            <a:off x="122238" y="3003093"/>
            <a:ext cx="2713037" cy="1279842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Check workload of staff or material (infrastructure, equipment)</a:t>
            </a: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Pro 45 Lt"/>
              <a:ea typeface="+mn-ea"/>
              <a:cs typeface="HelveticaNeueLT Pro 45 Lt"/>
            </a:endParaRP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InLoox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 reports resource overbooking, the project manager decides or adjusts bottlenecks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17886" y="4542087"/>
            <a:ext cx="267148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NeueLT Std Med" pitchFamily="34" charset="0"/>
              </a:rPr>
              <a:t>Integration into Microsoft Outlook</a:t>
            </a:r>
          </a:p>
          <a:p>
            <a:endParaRPr lang="en-US" sz="1200" dirty="0" smtClean="0"/>
          </a:p>
          <a:p>
            <a:r>
              <a:rPr lang="en-US" sz="1200" dirty="0" smtClean="0">
                <a:latin typeface="HelveticaNeueLT Std Lt" pitchFamily="34" charset="0"/>
              </a:rPr>
              <a:t>InLoox registers free/busy information from Exchange. Thus, the utilization view includes appointments, absences, part-timers, etc. with no additional effort</a:t>
            </a:r>
          </a:p>
        </p:txBody>
      </p:sp>
      <p:grpSp>
        <p:nvGrpSpPr>
          <p:cNvPr id="32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37" name="Gerade Verbindung 36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2" grpId="0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1" descr="Planning.tif"/>
          <p:cNvPicPr>
            <a:picLocks noChangeAspect="1"/>
          </p:cNvPicPr>
          <p:nvPr/>
        </p:nvPicPr>
        <p:blipFill>
          <a:blip r:embed="rId2"/>
          <a:srcRect t="193" b="193"/>
          <a:stretch>
            <a:fillRect/>
          </a:stretch>
        </p:blipFill>
        <p:spPr>
          <a:xfrm>
            <a:off x="3048000" y="1661161"/>
            <a:ext cx="5989320" cy="455675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HelveticaNeueLT Std Lt" pitchFamily="34" charset="0"/>
              </a:rPr>
              <a:t>Resource utilization diagram</a:t>
            </a:r>
            <a:endParaRPr lang="de-DE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2991260" y="1092115"/>
            <a:ext cx="2588273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bg1">
                    <a:lumMod val="95000"/>
                    <a:alpha val="30000"/>
                  </a:schemeClr>
                </a:gs>
                <a:gs pos="100000">
                  <a:schemeClr val="bg1">
                    <a:lumMod val="95000"/>
                    <a:alpha val="30000"/>
                  </a:schemeClr>
                </a:gs>
                <a:gs pos="50000">
                  <a:schemeClr val="tx1">
                    <a:lumMod val="75000"/>
                    <a:lumOff val="25000"/>
                    <a:alpha val="3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125506" y="4652475"/>
            <a:ext cx="267148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Individual resources are shown by the resource utilization diagram</a:t>
            </a:r>
          </a:p>
          <a:p>
            <a:endParaRPr lang="de-DE" sz="1200" dirty="0" smtClean="0">
              <a:latin typeface="HelveticaNeueLT Pro 65 Md" pitchFamily="34" charset="0"/>
            </a:endParaRPr>
          </a:p>
          <a:p>
            <a:r>
              <a:rPr lang="en-GB" sz="1200" dirty="0" smtClean="0">
                <a:latin typeface="HelveticaNeueLT Std Lt" pitchFamily="34" charset="0"/>
              </a:rPr>
              <a:t>The overview indicates free capacities, average load and bottlenecks</a:t>
            </a:r>
            <a:endParaRPr lang="de-DE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Std Lt" pitchFamily="34" charset="0"/>
            </a:endParaRPr>
          </a:p>
        </p:txBody>
      </p:sp>
      <p:grpSp>
        <p:nvGrpSpPr>
          <p:cNvPr id="16" name="Gruppierung 17"/>
          <p:cNvGrpSpPr/>
          <p:nvPr/>
        </p:nvGrpSpPr>
        <p:grpSpPr>
          <a:xfrm>
            <a:off x="100697" y="4484824"/>
            <a:ext cx="2700000" cy="10055"/>
            <a:chOff x="87921" y="1958437"/>
            <a:chExt cx="2700000" cy="10055"/>
          </a:xfrm>
        </p:grpSpPr>
        <p:cxnSp>
          <p:nvCxnSpPr>
            <p:cNvPr id="17" name="Gerade Verbindung 51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52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021106" y="1640912"/>
            <a:ext cx="6017559" cy="4616451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pic>
        <p:nvPicPr>
          <p:cNvPr id="23" name="Grafik 22" descr="Work packages 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846" y="2461260"/>
            <a:ext cx="4637830" cy="3540442"/>
          </a:xfrm>
          <a:prstGeom prst="rect">
            <a:avLst/>
          </a:prstGeom>
        </p:spPr>
      </p:pic>
      <p:pic>
        <p:nvPicPr>
          <p:cNvPr id="24" name="Grafik 23" descr="Planning res overview button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833" y="2008325"/>
            <a:ext cx="376079" cy="453888"/>
          </a:xfrm>
          <a:prstGeom prst="rect">
            <a:avLst/>
          </a:prstGeom>
        </p:spPr>
      </p:pic>
      <p:sp>
        <p:nvSpPr>
          <p:cNvPr id="31" name="Legende mit Linie 2 30"/>
          <p:cNvSpPr/>
          <p:nvPr/>
        </p:nvSpPr>
        <p:spPr>
          <a:xfrm>
            <a:off x="5048245" y="4466110"/>
            <a:ext cx="2883700" cy="1163165"/>
          </a:xfrm>
          <a:prstGeom prst="borderCallout2">
            <a:avLst>
              <a:gd name="adj1" fmla="val 50160"/>
              <a:gd name="adj2" fmla="val -2924"/>
              <a:gd name="adj3" fmla="val 60926"/>
              <a:gd name="adj4" fmla="val -33770"/>
              <a:gd name="adj5" fmla="val 61081"/>
              <a:gd name="adj6" fmla="val -81848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1" descr="Planning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3032760" y="1640018"/>
            <a:ext cx="6011512" cy="4600762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HelveticaNeueLT Std Lt" pitchFamily="34" charset="0"/>
              </a:rPr>
              <a:t>Project planning: printing</a:t>
            </a:r>
            <a:endParaRPr lang="en-GB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5667" y="2816705"/>
            <a:ext cx="26714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Any printers, e.g. Microsoft Document Writer</a:t>
            </a:r>
            <a:endParaRPr lang="en-GB" sz="1200" dirty="0">
              <a:latin typeface="HelveticaNeueLT Std Med" pitchFamily="34" charset="0"/>
            </a:endParaRPr>
          </a:p>
        </p:txBody>
      </p:sp>
      <p:grpSp>
        <p:nvGrpSpPr>
          <p:cNvPr id="2" name="Gruppierung 17"/>
          <p:cNvGrpSpPr/>
          <p:nvPr/>
        </p:nvGrpSpPr>
        <p:grpSpPr>
          <a:xfrm>
            <a:off x="106680" y="2645202"/>
            <a:ext cx="2700000" cy="10055"/>
            <a:chOff x="87921" y="1958437"/>
            <a:chExt cx="2700000" cy="10055"/>
          </a:xfrm>
        </p:grpSpPr>
        <p:cxnSp>
          <p:nvCxnSpPr>
            <p:cNvPr id="23" name="Gerade Verbindung 22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6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5963" y="2897942"/>
            <a:ext cx="2744787" cy="2467520"/>
          </a:xfrm>
          <a:prstGeom prst="rect">
            <a:avLst/>
          </a:prstGeom>
          <a:noFill/>
        </p:spPr>
      </p:pic>
      <p:sp>
        <p:nvSpPr>
          <p:cNvPr id="39" name="Legende mit Linie 2 15"/>
          <p:cNvSpPr/>
          <p:nvPr/>
        </p:nvSpPr>
        <p:spPr>
          <a:xfrm>
            <a:off x="3469290" y="3563199"/>
            <a:ext cx="1461485" cy="118688"/>
          </a:xfrm>
          <a:prstGeom prst="borderCallout2">
            <a:avLst>
              <a:gd name="adj1" fmla="val 51359"/>
              <a:gd name="adj2" fmla="val -4816"/>
              <a:gd name="adj3" fmla="val -407202"/>
              <a:gd name="adj4" fmla="val -24794"/>
              <a:gd name="adj5" fmla="val -407057"/>
              <a:gd name="adj6" fmla="val -52003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9" name="Grafik 18" descr="Planning print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860" y="5404235"/>
            <a:ext cx="5208270" cy="881312"/>
          </a:xfrm>
          <a:prstGeom prst="rect">
            <a:avLst/>
          </a:prstGeom>
        </p:spPr>
      </p:pic>
      <p:pic>
        <p:nvPicPr>
          <p:cNvPr id="14" name="Grafik 13" descr="Print button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538" y="2024131"/>
            <a:ext cx="276225" cy="434068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829049" y="5381625"/>
            <a:ext cx="5237831" cy="1064896"/>
          </a:xfrm>
          <a:prstGeom prst="rect">
            <a:avLst/>
          </a:prstGeom>
          <a:solidFill>
            <a:schemeClr val="bg1">
              <a:alpha val="18000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21" name="Inhaltsplatzhalter 27"/>
          <p:cNvSpPr txBox="1">
            <a:spLocks/>
          </p:cNvSpPr>
          <p:nvPr/>
        </p:nvSpPr>
        <p:spPr>
          <a:xfrm>
            <a:off x="122238" y="2027238"/>
            <a:ext cx="2713037" cy="525462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Print in various formats, e.g. letter (8,5” x 11) or banner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grpSp>
        <p:nvGrpSpPr>
          <p:cNvPr id="22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25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9" grpId="0" animBg="1"/>
      <p:bldP spid="15" grpId="0" animBg="1"/>
      <p:bldP spid="2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platzhalter 11" descr="Planning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021106" y="1640912"/>
            <a:ext cx="6017559" cy="4616451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Planning templates</a:t>
            </a:r>
            <a:endParaRPr lang="de-DE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2991260" y="1092115"/>
            <a:ext cx="2588273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bg1">
                    <a:lumMod val="95000"/>
                    <a:alpha val="30000"/>
                  </a:schemeClr>
                </a:gs>
                <a:gs pos="100000">
                  <a:schemeClr val="bg1">
                    <a:lumMod val="95000"/>
                    <a:alpha val="30000"/>
                  </a:schemeClr>
                </a:gs>
                <a:gs pos="50000">
                  <a:schemeClr val="tx1">
                    <a:lumMod val="75000"/>
                    <a:lumOff val="25000"/>
                    <a:alpha val="3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25506" y="3291987"/>
            <a:ext cx="267148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Select a template</a:t>
            </a:r>
          </a:p>
          <a:p>
            <a:r>
              <a:rPr lang="en-GB" sz="1200" dirty="0" smtClean="0"/>
              <a:t>Templates are free definable, e.g.:</a:t>
            </a:r>
          </a:p>
          <a:p>
            <a:endParaRPr lang="de-DE" sz="800" dirty="0" smtClean="0">
              <a:latin typeface="HelveticaNeueLT Std Lt" pitchFamily="34" charset="0"/>
            </a:endParaRPr>
          </a:p>
          <a:p>
            <a:pPr indent="182563">
              <a:buFont typeface="Arial" pitchFamily="34" charset="0"/>
              <a:buChar char="•"/>
              <a:tabLst>
                <a:tab pos="92075" algn="l"/>
              </a:tabLst>
            </a:pPr>
            <a:r>
              <a:rPr lang="en-GB" sz="1200" dirty="0" smtClean="0"/>
              <a:t>Employee introduction</a:t>
            </a:r>
            <a:endParaRPr lang="de-DE" sz="1200" dirty="0" smtClean="0">
              <a:latin typeface="HelveticaNeueLT Std Lt" pitchFamily="34" charset="0"/>
            </a:endParaRPr>
          </a:p>
          <a:p>
            <a:pPr indent="182563">
              <a:buFont typeface="Arial" pitchFamily="34" charset="0"/>
              <a:buChar char="•"/>
              <a:tabLst>
                <a:tab pos="92075" algn="l"/>
              </a:tabLst>
            </a:pPr>
            <a:r>
              <a:rPr lang="en-GB" sz="1200" dirty="0" smtClean="0"/>
              <a:t>QA project</a:t>
            </a:r>
            <a:endParaRPr lang="de-DE" sz="1200" dirty="0" smtClean="0">
              <a:latin typeface="HelveticaNeueLT Std Lt" pitchFamily="34" charset="0"/>
            </a:endParaRPr>
          </a:p>
          <a:p>
            <a:pPr indent="182563">
              <a:buFont typeface="Arial" pitchFamily="34" charset="0"/>
              <a:buChar char="•"/>
              <a:tabLst>
                <a:tab pos="92075" algn="l"/>
              </a:tabLst>
            </a:pPr>
            <a:r>
              <a:rPr lang="en-US" sz="1200" dirty="0" smtClean="0">
                <a:latin typeface="HelveticaNeueLT Std Lt" pitchFamily="34" charset="0"/>
              </a:rPr>
              <a:t>Strategy project</a:t>
            </a:r>
          </a:p>
          <a:p>
            <a:pPr indent="182563">
              <a:buFont typeface="Arial" pitchFamily="34" charset="0"/>
              <a:buChar char="•"/>
              <a:tabLst>
                <a:tab pos="92075" algn="l"/>
              </a:tabLst>
            </a:pPr>
            <a:r>
              <a:rPr lang="de-DE" sz="1200" dirty="0" smtClean="0">
                <a:latin typeface="HelveticaNeueLT Std Lt" pitchFamily="34" charset="0"/>
              </a:rPr>
              <a:t>IT </a:t>
            </a:r>
            <a:r>
              <a:rPr lang="en-US" sz="1200" dirty="0" smtClean="0">
                <a:latin typeface="HelveticaNeueLT Std Lt" pitchFamily="34" charset="0"/>
              </a:rPr>
              <a:t>planning</a:t>
            </a:r>
            <a:endParaRPr lang="en-US" sz="1200" dirty="0">
              <a:latin typeface="HelveticaNeueLT Pro 45 Lt"/>
              <a:cs typeface="HelveticaNeueLT Pro 45 Lt"/>
            </a:endParaRPr>
          </a:p>
        </p:txBody>
      </p:sp>
      <p:grpSp>
        <p:nvGrpSpPr>
          <p:cNvPr id="2" name="Gruppierung 17"/>
          <p:cNvGrpSpPr/>
          <p:nvPr/>
        </p:nvGrpSpPr>
        <p:grpSpPr>
          <a:xfrm>
            <a:off x="106680" y="3099551"/>
            <a:ext cx="2700000" cy="10055"/>
            <a:chOff x="87921" y="1958437"/>
            <a:chExt cx="2700000" cy="10055"/>
          </a:xfrm>
        </p:grpSpPr>
        <p:cxnSp>
          <p:nvCxnSpPr>
            <p:cNvPr id="27" name="Gerade Verbindung 26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Grafik 16" descr="Planning load templat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1" y="3369147"/>
            <a:ext cx="2359492" cy="1360487"/>
          </a:xfrm>
          <a:prstGeom prst="rect">
            <a:avLst/>
          </a:prstGeom>
        </p:spPr>
      </p:pic>
      <p:pic>
        <p:nvPicPr>
          <p:cNvPr id="13" name="Grafik 12" descr="Load template button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333" y="2013902"/>
            <a:ext cx="843886" cy="715469"/>
          </a:xfrm>
          <a:prstGeom prst="rect">
            <a:avLst/>
          </a:prstGeom>
        </p:spPr>
      </p:pic>
      <p:sp>
        <p:nvSpPr>
          <p:cNvPr id="16" name="Inhaltsplatzhalter 21"/>
          <p:cNvSpPr txBox="1">
            <a:spLocks/>
          </p:cNvSpPr>
          <p:nvPr/>
        </p:nvSpPr>
        <p:spPr>
          <a:xfrm>
            <a:off x="122238" y="2027238"/>
            <a:ext cx="2713037" cy="811212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Load existing templates from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InLoox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 or other applications, such as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Microsoft Project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, which don’t even have to be installed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LT Std Lt" pitchFamily="34" charset="0"/>
              <a:cs typeface="HelveticaNeueLT Pro 45 Lt"/>
            </a:endParaRPr>
          </a:p>
        </p:txBody>
      </p:sp>
      <p:grpSp>
        <p:nvGrpSpPr>
          <p:cNvPr id="18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19" name="Gerade Verbindung 18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143812" y="600780"/>
            <a:ext cx="4596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HelveticaNeueLT Std Lt" pitchFamily="34" charset="0"/>
              </a:rPr>
              <a:t>Project time tracking</a:t>
            </a:r>
            <a:endParaRPr lang="en-GB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pic>
        <p:nvPicPr>
          <p:cNvPr id="8" name="Bildplatzhalter 7" descr="Project Time Tracking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47" b="247"/>
          <a:stretch>
            <a:fillRect/>
          </a:stretch>
        </p:blipFill>
        <p:spPr/>
      </p:pic>
      <p:sp>
        <p:nvSpPr>
          <p:cNvPr id="9" name="Inhaltsplatzhalter 17"/>
          <p:cNvSpPr txBox="1">
            <a:spLocks/>
          </p:cNvSpPr>
          <p:nvPr/>
        </p:nvSpPr>
        <p:spPr>
          <a:xfrm>
            <a:off x="122238" y="2027238"/>
            <a:ext cx="2713037" cy="10149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Activity and time recording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Pro 45 Lt"/>
              <a:ea typeface="+mn-ea"/>
              <a:cs typeface="HelveticaNeueLT Pro 45 Lt"/>
            </a:endParaRP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Project history contains alls steps, gathered directly and conveniently from Outlook calendar or inbox</a:t>
            </a:r>
          </a:p>
        </p:txBody>
      </p:sp>
      <p:grpSp>
        <p:nvGrpSpPr>
          <p:cNvPr id="10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11" name="Gerade Verbindung 10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platzhalter 23" descr="Project Time Tracking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47" b="247"/>
          <a:stretch>
            <a:fillRect/>
          </a:stretch>
        </p:blipFill>
        <p:spPr/>
      </p:pic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963514" y="1638300"/>
            <a:ext cx="6180486" cy="46482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32" name="Inhaltsplatzhalter 3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Time tracking item details</a:t>
            </a:r>
          </a:p>
        </p:txBody>
      </p:sp>
      <p:sp>
        <p:nvSpPr>
          <p:cNvPr id="34" name="Inhaltsplatzhalter 31"/>
          <p:cNvSpPr>
            <a:spLocks noGrp="1"/>
          </p:cNvSpPr>
          <p:nvPr>
            <p:ph sz="quarter" idx="4294967295"/>
          </p:nvPr>
        </p:nvSpPr>
        <p:spPr>
          <a:xfrm>
            <a:off x="135795" y="3170361"/>
            <a:ext cx="2713038" cy="312737"/>
          </a:xfrm>
          <a:prstGeom prst="rect">
            <a:avLst/>
          </a:prstGeom>
        </p:spPr>
        <p:txBody>
          <a:bodyPr/>
          <a:lstStyle/>
          <a:p>
            <a:r>
              <a:rPr lang="en-GB" sz="1200" dirty="0" smtClean="0">
                <a:solidFill>
                  <a:schemeClr val="tx1"/>
                </a:solidFill>
                <a:latin typeface="HelveticaNeueLT Std Med" pitchFamily="34" charset="0"/>
              </a:rPr>
              <a:t>Linking into service-group </a:t>
            </a:r>
            <a:endParaRPr lang="en-GB" sz="1200" dirty="0">
              <a:solidFill>
                <a:schemeClr val="tx1"/>
              </a:solidFill>
              <a:latin typeface="HelveticaNeueLT Std Med" pitchFamily="34" charset="0"/>
            </a:endParaRPr>
          </a:p>
        </p:txBody>
      </p:sp>
      <p:grpSp>
        <p:nvGrpSpPr>
          <p:cNvPr id="19" name="Gruppierung 17"/>
          <p:cNvGrpSpPr/>
          <p:nvPr/>
        </p:nvGrpSpPr>
        <p:grpSpPr>
          <a:xfrm>
            <a:off x="123825" y="3600530"/>
            <a:ext cx="2700000" cy="10055"/>
            <a:chOff x="87921" y="1958437"/>
            <a:chExt cx="2700000" cy="10055"/>
          </a:xfrm>
        </p:grpSpPr>
        <p:cxnSp>
          <p:nvCxnSpPr>
            <p:cNvPr id="20" name="Gerade Verbindung 40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41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ung 16"/>
          <p:cNvGrpSpPr/>
          <p:nvPr/>
        </p:nvGrpSpPr>
        <p:grpSpPr>
          <a:xfrm>
            <a:off x="102096" y="2994447"/>
            <a:ext cx="2700000" cy="10055"/>
            <a:chOff x="87921" y="1958437"/>
            <a:chExt cx="2700000" cy="10055"/>
          </a:xfrm>
        </p:grpSpPr>
        <p:cxnSp>
          <p:nvCxnSpPr>
            <p:cNvPr id="39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Inhaltsplatzhalter 31"/>
          <p:cNvSpPr txBox="1">
            <a:spLocks/>
          </p:cNvSpPr>
          <p:nvPr/>
        </p:nvSpPr>
        <p:spPr>
          <a:xfrm>
            <a:off x="122238" y="2559169"/>
            <a:ext cx="2713037" cy="31210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Create a time tracking</a:t>
            </a:r>
            <a:r>
              <a:rPr kumimoji="0" lang="en-GB" sz="12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 item</a:t>
            </a:r>
            <a:endParaRPr kumimoji="0" lang="en-GB" sz="1200" b="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grpSp>
        <p:nvGrpSpPr>
          <p:cNvPr id="37" name="Gruppierung 16"/>
          <p:cNvGrpSpPr/>
          <p:nvPr/>
        </p:nvGrpSpPr>
        <p:grpSpPr>
          <a:xfrm>
            <a:off x="102112" y="2382462"/>
            <a:ext cx="2700000" cy="10055"/>
            <a:chOff x="87921" y="1958437"/>
            <a:chExt cx="2700000" cy="10055"/>
          </a:xfrm>
        </p:grpSpPr>
        <p:cxnSp>
          <p:nvCxnSpPr>
            <p:cNvPr id="41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Grafik 24" descr="Project Time Tracking new button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952" y="2014538"/>
            <a:ext cx="245234" cy="445294"/>
          </a:xfrm>
          <a:prstGeom prst="rect">
            <a:avLst/>
          </a:prstGeom>
        </p:spPr>
      </p:pic>
      <p:pic>
        <p:nvPicPr>
          <p:cNvPr id="27" name="Grafik 26" descr="Time tracking new item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24" y="2638923"/>
            <a:ext cx="2590801" cy="3466738"/>
          </a:xfrm>
          <a:prstGeom prst="rect">
            <a:avLst/>
          </a:prstGeom>
        </p:spPr>
      </p:pic>
      <p:sp>
        <p:nvSpPr>
          <p:cNvPr id="30" name="Legende mit Linie 2 28"/>
          <p:cNvSpPr/>
          <p:nvPr/>
        </p:nvSpPr>
        <p:spPr>
          <a:xfrm>
            <a:off x="3864769" y="4441824"/>
            <a:ext cx="2185987" cy="149226"/>
          </a:xfrm>
          <a:prstGeom prst="borderCallout2">
            <a:avLst>
              <a:gd name="adj1" fmla="val 57443"/>
              <a:gd name="adj2" fmla="val -3760"/>
              <a:gd name="adj3" fmla="val -740235"/>
              <a:gd name="adj4" fmla="val -33680"/>
              <a:gd name="adj5" fmla="val -739810"/>
              <a:gd name="adj6" fmla="val -53054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Legende mit Linie 2 28"/>
          <p:cNvSpPr/>
          <p:nvPr/>
        </p:nvSpPr>
        <p:spPr>
          <a:xfrm>
            <a:off x="3864769" y="4606924"/>
            <a:ext cx="2185987" cy="149226"/>
          </a:xfrm>
          <a:prstGeom prst="borderCallout2">
            <a:avLst>
              <a:gd name="adj1" fmla="val 51060"/>
              <a:gd name="adj2" fmla="val -3431"/>
              <a:gd name="adj3" fmla="val -321390"/>
              <a:gd name="adj4" fmla="val -33721"/>
              <a:gd name="adj5" fmla="val -321750"/>
              <a:gd name="adj6" fmla="val -53087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Textfeld 9"/>
          <p:cNvSpPr txBox="1"/>
          <p:nvPr/>
        </p:nvSpPr>
        <p:spPr>
          <a:xfrm>
            <a:off x="125506" y="3779349"/>
            <a:ext cx="26714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NeueLT Std Lt" pitchFamily="34" charset="0"/>
              </a:rPr>
              <a:t>Alternatively, when booked to an </a:t>
            </a:r>
            <a:r>
              <a:rPr lang="en-US" sz="1200" dirty="0" smtClean="0">
                <a:latin typeface="HelveticaNeueLT Std Med" pitchFamily="34" charset="0"/>
              </a:rPr>
              <a:t>activity</a:t>
            </a:r>
            <a:r>
              <a:rPr lang="en-US" sz="1200" dirty="0" smtClean="0">
                <a:latin typeface="HelveticaNeueLT Std Lt" pitchFamily="34" charset="0"/>
              </a:rPr>
              <a:t>, </a:t>
            </a:r>
            <a:r>
              <a:rPr lang="en-US" sz="1200" dirty="0" smtClean="0">
                <a:latin typeface="HelveticaNeueLT Std Med" pitchFamily="34" charset="0"/>
              </a:rPr>
              <a:t>plan/actual workload </a:t>
            </a:r>
            <a:r>
              <a:rPr lang="en-US" sz="1200" dirty="0" smtClean="0">
                <a:latin typeface="HelveticaNeueLT Std Lt" pitchFamily="34" charset="0"/>
              </a:rPr>
              <a:t>is determined, i.e. the deviation of the actual implementation time from the project plan</a:t>
            </a:r>
            <a:endParaRPr lang="en-US" sz="1200" dirty="0">
              <a:latin typeface="HelveticaNeueLT Std Lt" pitchFamily="34" charset="0"/>
              <a:cs typeface="HelveticaNeueLT Pro 45 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6" grpId="0"/>
      <p:bldP spid="30" grpId="0" animBg="1"/>
      <p:bldP spid="31" grpId="0" animBg="1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platzhalter 7" descr="Project Time Tracking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47" b="247"/>
          <a:stretch>
            <a:fillRect/>
          </a:stretch>
        </p:blipFill>
        <p:spPr/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963513" y="1588770"/>
            <a:ext cx="6180487" cy="46482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25506" y="1615587"/>
            <a:ext cx="2671482" cy="21749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endParaRPr lang="de-D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LT Pro 45 Lt"/>
              <a:cs typeface="HelveticaNeueLT Pro 45 Lt"/>
            </a:endParaRPr>
          </a:p>
          <a:p>
            <a:pPr>
              <a:lnSpc>
                <a:spcPts val="1600"/>
              </a:lnSpc>
            </a:pPr>
            <a:endParaRPr lang="de-DE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65 Md"/>
              <a:cs typeface="HelveticaNeueLT Pro 65 Md"/>
            </a:endParaRPr>
          </a:p>
          <a:p>
            <a:endParaRPr lang="de-D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LT Pro 45 Lt"/>
            </a:endParaRPr>
          </a:p>
          <a:p>
            <a:pPr>
              <a:buFontTx/>
              <a:buChar char="•"/>
            </a:pPr>
            <a:endParaRPr lang="de-DE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Pro 45 Lt" pitchFamily="34" charset="0"/>
            </a:endParaRPr>
          </a:p>
          <a:p>
            <a:endParaRPr lang="de-DE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Pro 45 Lt" pitchFamily="34" charset="0"/>
            </a:endParaRPr>
          </a:p>
          <a:p>
            <a:pPr>
              <a:buFontTx/>
              <a:buChar char="•"/>
            </a:pPr>
            <a:endParaRPr lang="de-DE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Pro 45 Lt" pitchFamily="34" charset="0"/>
            </a:endParaRPr>
          </a:p>
          <a:p>
            <a:endParaRPr lang="de-DE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Pro 45 Lt" pitchFamily="34" charset="0"/>
            </a:endParaRPr>
          </a:p>
          <a:p>
            <a:endParaRPr lang="de-DE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Pro 45 Lt" pitchFamily="34" charset="0"/>
            </a:endParaRPr>
          </a:p>
          <a:p>
            <a:pPr>
              <a:lnSpc>
                <a:spcPts val="1600"/>
              </a:lnSpc>
              <a:spcAft>
                <a:spcPts val="600"/>
              </a:spcAft>
            </a:pPr>
            <a:endParaRPr lang="de-D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LT Pro 45 Lt"/>
              <a:cs typeface="HelveticaNeueLT Pro 45 Lt"/>
            </a:endParaRPr>
          </a:p>
          <a:p>
            <a:pPr>
              <a:lnSpc>
                <a:spcPts val="1600"/>
              </a:lnSpc>
            </a:pPr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HelveticaNeueLT Pro 45 Lt"/>
              <a:cs typeface="HelveticaNeueLT Pro 45 Lt"/>
            </a:endParaRPr>
          </a:p>
        </p:txBody>
      </p:sp>
      <p:grpSp>
        <p:nvGrpSpPr>
          <p:cNvPr id="3" name="Gruppierung 17"/>
          <p:cNvGrpSpPr/>
          <p:nvPr/>
        </p:nvGrpSpPr>
        <p:grpSpPr>
          <a:xfrm>
            <a:off x="103505" y="3187489"/>
            <a:ext cx="2700000" cy="10055"/>
            <a:chOff x="87921" y="1958437"/>
            <a:chExt cx="2700000" cy="10055"/>
          </a:xfrm>
        </p:grpSpPr>
        <p:cxnSp>
          <p:nvCxnSpPr>
            <p:cNvPr id="23" name="Gerade Verbindung 22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Grafik 19" descr="Errineru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889" y="2669883"/>
            <a:ext cx="2493891" cy="2224281"/>
          </a:xfrm>
          <a:prstGeom prst="rect">
            <a:avLst/>
          </a:prstGeom>
        </p:spPr>
      </p:pic>
      <p:sp>
        <p:nvSpPr>
          <p:cNvPr id="17" name="Textfeld 9"/>
          <p:cNvSpPr txBox="1"/>
          <p:nvPr/>
        </p:nvSpPr>
        <p:spPr>
          <a:xfrm>
            <a:off x="125506" y="2298177"/>
            <a:ext cx="2671482" cy="23596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endParaRPr lang="de-D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LT Pro 45 Lt"/>
              <a:cs typeface="HelveticaNeueLT Pro 45 Lt"/>
            </a:endParaRPr>
          </a:p>
          <a:p>
            <a:pPr>
              <a:lnSpc>
                <a:spcPts val="1600"/>
              </a:lnSpc>
            </a:pPr>
            <a:endParaRPr lang="de-DE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65 Md"/>
              <a:cs typeface="HelveticaNeueLT Pro 65 Md"/>
            </a:endParaRPr>
          </a:p>
          <a:p>
            <a:endParaRPr lang="de-DE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Pro 45 Lt" pitchFamily="34" charset="0"/>
            </a:endParaRPr>
          </a:p>
          <a:p>
            <a:endParaRPr lang="de-DE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Pro 45 Lt" pitchFamily="34" charset="0"/>
            </a:endParaRPr>
          </a:p>
          <a:p>
            <a:endParaRPr lang="de-DE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65 Md" pitchFamily="34" charset="0"/>
            </a:endParaRPr>
          </a:p>
          <a:p>
            <a:endParaRPr lang="de-DE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65 Md" pitchFamily="34" charset="0"/>
            </a:endParaRPr>
          </a:p>
          <a:p>
            <a:endParaRPr lang="de-DE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65 Md" pitchFamily="34" charset="0"/>
            </a:endParaRPr>
          </a:p>
          <a:p>
            <a:pPr algn="ctr"/>
            <a:endParaRPr lang="de-DE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65 Md" pitchFamily="34" charset="0"/>
            </a:endParaRPr>
          </a:p>
          <a:p>
            <a:endParaRPr lang="de-DE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65 Md" pitchFamily="34" charset="0"/>
            </a:endParaRPr>
          </a:p>
          <a:p>
            <a:pPr>
              <a:lnSpc>
                <a:spcPts val="1600"/>
              </a:lnSpc>
              <a:spcAft>
                <a:spcPts val="600"/>
              </a:spcAft>
            </a:pPr>
            <a:endParaRPr lang="de-D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LT Pro 45 Lt"/>
              <a:cs typeface="HelveticaNeueLT Pro 45 Lt"/>
            </a:endParaRPr>
          </a:p>
          <a:p>
            <a:pPr>
              <a:lnSpc>
                <a:spcPts val="1600"/>
              </a:lnSpc>
            </a:pPr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HelveticaNeueLT Pro 45 Lt"/>
              <a:cs typeface="HelveticaNeueLT Pro 45 Lt"/>
            </a:endParaRPr>
          </a:p>
        </p:txBody>
      </p:sp>
      <p:pic>
        <p:nvPicPr>
          <p:cNvPr id="16" name="Grafik 15" descr="calend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472" y="3441219"/>
            <a:ext cx="574548" cy="574548"/>
          </a:xfrm>
          <a:prstGeom prst="rect">
            <a:avLst/>
          </a:prstGeom>
        </p:spPr>
      </p:pic>
      <p:cxnSp>
        <p:nvCxnSpPr>
          <p:cNvPr id="18" name="Gerade Verbindung mit Pfeil 17"/>
          <p:cNvCxnSpPr/>
          <p:nvPr/>
        </p:nvCxnSpPr>
        <p:spPr>
          <a:xfrm rot="10800000">
            <a:off x="1813089" y="3860799"/>
            <a:ext cx="2470780" cy="160"/>
          </a:xfrm>
          <a:prstGeom prst="straightConnector1">
            <a:avLst/>
          </a:prstGeom>
          <a:ln w="12700">
            <a:solidFill>
              <a:srgbClr val="0080C9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Inhaltsplatzhalter 32"/>
          <p:cNvSpPr txBox="1">
            <a:spLocks/>
          </p:cNvSpPr>
          <p:nvPr/>
        </p:nvSpPr>
        <p:spPr>
          <a:xfrm>
            <a:off x="122238" y="2027238"/>
            <a:ext cx="2713037" cy="981434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Reminders</a:t>
            </a: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Lt" pitchFamily="34" charset="0"/>
              <a:cs typeface="HelveticaNeueLT Pro 45 Lt"/>
            </a:endParaRP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A reminder function permits automatic follow-ups or tracking, e.g. for those tasks that need special attention</a:t>
            </a:r>
          </a:p>
        </p:txBody>
      </p:sp>
      <p:grpSp>
        <p:nvGrpSpPr>
          <p:cNvPr id="25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26" name="Gerade Verbindung 25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feld 27"/>
          <p:cNvSpPr txBox="1"/>
          <p:nvPr/>
        </p:nvSpPr>
        <p:spPr>
          <a:xfrm>
            <a:off x="3143813" y="600780"/>
            <a:ext cx="3988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HelveticaNeueLT Std Lt" pitchFamily="34" charset="0"/>
              </a:rPr>
              <a:t>Reminder function and follow-ups</a:t>
            </a:r>
            <a:endParaRPr lang="de-DE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29" name="Inhaltsplatzhalter 32"/>
          <p:cNvSpPr txBox="1">
            <a:spLocks/>
          </p:cNvSpPr>
          <p:nvPr/>
        </p:nvSpPr>
        <p:spPr>
          <a:xfrm>
            <a:off x="0" y="4224338"/>
            <a:ext cx="2713038" cy="2825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Med" pitchFamily="34" charset="0"/>
                <a:ea typeface="+mn-ea"/>
                <a:cs typeface="HelveticaNeueLT Pro 45 Lt"/>
              </a:rPr>
              <a:t>Outlook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Med" pitchFamily="34" charset="0"/>
                <a:ea typeface="+mn-ea"/>
                <a:cs typeface="HelveticaNeueLT Pro 45 Lt"/>
              </a:rPr>
              <a:t>calender</a:t>
            </a: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LT Std Med" pitchFamily="34" charset="0"/>
              <a:ea typeface="+mn-ea"/>
              <a:cs typeface="HelveticaNeueLT Pro 45 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HelveticaNeueLT Std Med" pitchFamily="34" charset="0"/>
              <a:ea typeface="+mn-ea"/>
              <a:cs typeface="HelveticaNeueLT Pro 45 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 descr="Inbox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07" b="107"/>
          <a:stretch>
            <a:fillRect/>
          </a:stretch>
        </p:blipFill>
        <p:spPr/>
      </p:pic>
      <p:sp>
        <p:nvSpPr>
          <p:cNvPr id="5" name="Textfeld 4"/>
          <p:cNvSpPr txBox="1"/>
          <p:nvPr/>
        </p:nvSpPr>
        <p:spPr>
          <a:xfrm>
            <a:off x="3143812" y="600780"/>
            <a:ext cx="5705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20" dirty="0" smtClean="0">
                <a:latin typeface="HelveticaNeueLT Std Lt" pitchFamily="34" charset="0"/>
                <a:cs typeface="HelveticaNeueLT Pro 45 Lt"/>
              </a:rPr>
              <a:t>InLoox brings extra features to Microsoft Outlook</a:t>
            </a:r>
          </a:p>
        </p:txBody>
      </p:sp>
      <p:grpSp>
        <p:nvGrpSpPr>
          <p:cNvPr id="18" name="Gruppierung 17"/>
          <p:cNvGrpSpPr/>
          <p:nvPr/>
        </p:nvGrpSpPr>
        <p:grpSpPr>
          <a:xfrm>
            <a:off x="93675" y="2636358"/>
            <a:ext cx="2700000" cy="10055"/>
            <a:chOff x="87921" y="1958437"/>
            <a:chExt cx="2700000" cy="10055"/>
          </a:xfrm>
        </p:grpSpPr>
        <p:cxnSp>
          <p:nvCxnSpPr>
            <p:cNvPr id="19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fik 15" descr="Dashboard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2" y="2345531"/>
            <a:ext cx="4795826" cy="3671888"/>
          </a:xfrm>
          <a:prstGeom prst="rect">
            <a:avLst/>
          </a:prstGeom>
        </p:spPr>
      </p:pic>
      <p:sp>
        <p:nvSpPr>
          <p:cNvPr id="33" name="Legende mit Linie 2 32"/>
          <p:cNvSpPr/>
          <p:nvPr/>
        </p:nvSpPr>
        <p:spPr>
          <a:xfrm>
            <a:off x="3095455" y="1664019"/>
            <a:ext cx="1050301" cy="185738"/>
          </a:xfrm>
          <a:prstGeom prst="borderCallout2">
            <a:avLst>
              <a:gd name="adj1" fmla="val 59852"/>
              <a:gd name="adj2" fmla="val -1988"/>
              <a:gd name="adj3" fmla="val 336043"/>
              <a:gd name="adj4" fmla="val -16509"/>
              <a:gd name="adj5" fmla="val 335419"/>
              <a:gd name="adj6" fmla="val -31554"/>
            </a:avLst>
          </a:prstGeom>
          <a:solidFill>
            <a:srgbClr val="F3F3F3">
              <a:alpha val="18000"/>
            </a:srgbClr>
          </a:solidFill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Legende mit Linie 2 31"/>
          <p:cNvSpPr/>
          <p:nvPr/>
        </p:nvSpPr>
        <p:spPr>
          <a:xfrm>
            <a:off x="3095283" y="2166938"/>
            <a:ext cx="4667248" cy="183356"/>
          </a:xfrm>
          <a:prstGeom prst="borderCallout2">
            <a:avLst>
              <a:gd name="adj1" fmla="val 66702"/>
              <a:gd name="adj2" fmla="val -921"/>
              <a:gd name="adj3" fmla="val 478454"/>
              <a:gd name="adj4" fmla="val -3669"/>
              <a:gd name="adj5" fmla="val 479104"/>
              <a:gd name="adj6" fmla="val -7188"/>
            </a:avLst>
          </a:prstGeom>
          <a:solidFill>
            <a:srgbClr val="F3F3F3">
              <a:alpha val="41000"/>
            </a:srgbClr>
          </a:solidFill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29540" y="2026760"/>
            <a:ext cx="2689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HelveticaNeueLT Std Lt" pitchFamily="34" charset="0"/>
              </a:rPr>
              <a:t>Communicate, plan, organize in </a:t>
            </a:r>
            <a:r>
              <a:rPr lang="en-GB" sz="1200" dirty="0" smtClean="0">
                <a:latin typeface="HelveticaNeueLT Std Med" pitchFamily="34" charset="0"/>
              </a:rPr>
              <a:t>Outlook</a:t>
            </a:r>
            <a:endParaRPr lang="de-DE" sz="1200" dirty="0">
              <a:latin typeface="HelveticaNeueLT Std Med" pitchFamily="34" charset="0"/>
            </a:endParaRPr>
          </a:p>
        </p:txBody>
      </p:sp>
      <p:sp>
        <p:nvSpPr>
          <p:cNvPr id="17" name="Inhaltsplatzhalter 39"/>
          <p:cNvSpPr>
            <a:spLocks noGrp="1"/>
          </p:cNvSpPr>
          <p:nvPr>
            <p:ph sz="quarter" idx="4294967295"/>
          </p:nvPr>
        </p:nvSpPr>
        <p:spPr>
          <a:xfrm>
            <a:off x="131763" y="2805113"/>
            <a:ext cx="2713037" cy="456247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Manage projects in Outlook - with </a:t>
            </a:r>
            <a:r>
              <a:rPr lang="en-GB" sz="1200" dirty="0" smtClean="0">
                <a:solidFill>
                  <a:schemeClr val="tx1"/>
                </a:solidFill>
                <a:latin typeface="HelveticaNeueLT Std Med" pitchFamily="34" charset="0"/>
              </a:rPr>
              <a:t>InLoox</a:t>
            </a:r>
            <a:endParaRPr lang="en-GB" sz="1200" dirty="0">
              <a:solidFill>
                <a:schemeClr val="tx1"/>
              </a:solidFill>
              <a:latin typeface="HelveticaNeueLT Std Med" pitchFamily="34" charset="0"/>
            </a:endParaRPr>
          </a:p>
        </p:txBody>
      </p:sp>
      <p:grpSp>
        <p:nvGrpSpPr>
          <p:cNvPr id="22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23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15" grpId="0"/>
      <p:bldP spid="1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143812" y="600780"/>
            <a:ext cx="5525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Documentation storage and file organization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125506" y="1615587"/>
            <a:ext cx="2671482" cy="21749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endParaRPr lang="de-D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LT Pro 45 Lt"/>
              <a:cs typeface="HelveticaNeueLT Pro 45 Lt"/>
            </a:endParaRPr>
          </a:p>
          <a:p>
            <a:pPr>
              <a:lnSpc>
                <a:spcPts val="1600"/>
              </a:lnSpc>
            </a:pPr>
            <a:endParaRPr lang="de-DE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65 Md"/>
              <a:cs typeface="HelveticaNeueLT Pro 65 Md"/>
            </a:endParaRPr>
          </a:p>
          <a:p>
            <a:endParaRPr lang="de-D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LT Pro 45 Lt"/>
            </a:endParaRPr>
          </a:p>
          <a:p>
            <a:pPr>
              <a:buFontTx/>
              <a:buChar char="•"/>
            </a:pPr>
            <a:endParaRPr lang="de-DE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Pro 45 Lt" pitchFamily="34" charset="0"/>
            </a:endParaRPr>
          </a:p>
          <a:p>
            <a:endParaRPr lang="de-DE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Pro 45 Lt" pitchFamily="34" charset="0"/>
            </a:endParaRPr>
          </a:p>
          <a:p>
            <a:pPr>
              <a:buFontTx/>
              <a:buChar char="•"/>
            </a:pPr>
            <a:endParaRPr lang="de-DE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Pro 45 Lt" pitchFamily="34" charset="0"/>
            </a:endParaRPr>
          </a:p>
          <a:p>
            <a:endParaRPr lang="de-DE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Pro 45 Lt" pitchFamily="34" charset="0"/>
            </a:endParaRPr>
          </a:p>
          <a:p>
            <a:endParaRPr lang="de-DE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Pro 45 Lt" pitchFamily="34" charset="0"/>
            </a:endParaRPr>
          </a:p>
          <a:p>
            <a:pPr>
              <a:lnSpc>
                <a:spcPts val="1600"/>
              </a:lnSpc>
              <a:spcAft>
                <a:spcPts val="600"/>
              </a:spcAft>
            </a:pPr>
            <a:endParaRPr lang="de-D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LT Pro 45 Lt"/>
              <a:cs typeface="HelveticaNeueLT Pro 45 Lt"/>
            </a:endParaRPr>
          </a:p>
          <a:p>
            <a:pPr>
              <a:lnSpc>
                <a:spcPts val="1600"/>
              </a:lnSpc>
            </a:pPr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HelveticaNeueLT Pro 45 Lt"/>
              <a:cs typeface="HelveticaNeueLT Pro 45 Lt"/>
            </a:endParaRPr>
          </a:p>
        </p:txBody>
      </p:sp>
      <p:pic>
        <p:nvPicPr>
          <p:cNvPr id="7" name="Bildplatzhalter 6" descr="Document Management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sp>
        <p:nvSpPr>
          <p:cNvPr id="9" name="Inhaltsplatzhalter 17"/>
          <p:cNvSpPr txBox="1">
            <a:spLocks/>
          </p:cNvSpPr>
          <p:nvPr/>
        </p:nvSpPr>
        <p:spPr>
          <a:xfrm>
            <a:off x="122238" y="2027237"/>
            <a:ext cx="2713037" cy="1056621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Document management feature</a:t>
            </a: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Lt" pitchFamily="34" charset="0"/>
              <a:cs typeface="HelveticaNeueLT Pro 45 Lt"/>
            </a:endParaRP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Files, links and Outlook elements can be saved and organized in the corresponding project folder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Lt" pitchFamily="34" charset="0"/>
              <a:cs typeface="HelveticaNeueLT Pro 45 Lt"/>
            </a:endParaRPr>
          </a:p>
        </p:txBody>
      </p:sp>
      <p:grpSp>
        <p:nvGrpSpPr>
          <p:cNvPr id="11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12" name="Gerade Verbindung 11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143812" y="600780"/>
            <a:ext cx="3838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Project folder</a:t>
            </a:r>
            <a:endParaRPr lang="de-DE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2991260" y="1092115"/>
            <a:ext cx="2588273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bg1">
                    <a:lumMod val="95000"/>
                    <a:alpha val="30000"/>
                  </a:schemeClr>
                </a:gs>
                <a:gs pos="100000">
                  <a:schemeClr val="bg1">
                    <a:lumMod val="95000"/>
                    <a:alpha val="30000"/>
                  </a:schemeClr>
                </a:gs>
                <a:gs pos="50000">
                  <a:schemeClr val="tx1">
                    <a:lumMod val="75000"/>
                    <a:lumOff val="25000"/>
                    <a:alpha val="3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53998" y="1564787"/>
            <a:ext cx="2412000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endParaRPr lang="de-DE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65 Md"/>
              <a:cs typeface="HelveticaNeueLT Pro 65 Md"/>
            </a:endParaRPr>
          </a:p>
          <a:p>
            <a:endParaRPr lang="de-DE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65 Md" pitchFamily="34" charset="0"/>
            </a:endParaRPr>
          </a:p>
          <a:p>
            <a:endParaRPr lang="de-D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LT Pro 45 Lt"/>
              <a:cs typeface="HelveticaNeueLT Pro 45 Lt"/>
            </a:endParaRPr>
          </a:p>
          <a:p>
            <a:endParaRPr lang="de-D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LT Pro 45 Lt"/>
              <a:cs typeface="HelveticaNeueLT Pro 45 Lt"/>
            </a:endParaRPr>
          </a:p>
          <a:p>
            <a:endParaRPr lang="de-DE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65 Md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5506" y="1615587"/>
            <a:ext cx="2671482" cy="21749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endParaRPr lang="de-D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LT Pro 45 Lt"/>
              <a:cs typeface="HelveticaNeueLT Pro 45 Lt"/>
            </a:endParaRPr>
          </a:p>
          <a:p>
            <a:pPr>
              <a:lnSpc>
                <a:spcPts val="1600"/>
              </a:lnSpc>
            </a:pPr>
            <a:endParaRPr lang="de-DE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65 Md"/>
              <a:cs typeface="HelveticaNeueLT Pro 65 Md"/>
            </a:endParaRPr>
          </a:p>
          <a:p>
            <a:endParaRPr lang="de-D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LT Pro 45 Lt"/>
            </a:endParaRPr>
          </a:p>
          <a:p>
            <a:pPr>
              <a:buFontTx/>
              <a:buChar char="•"/>
            </a:pPr>
            <a:endParaRPr lang="de-DE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Pro 45 Lt" pitchFamily="34" charset="0"/>
            </a:endParaRPr>
          </a:p>
          <a:p>
            <a:endParaRPr lang="de-DE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Pro 45 Lt" pitchFamily="34" charset="0"/>
            </a:endParaRPr>
          </a:p>
          <a:p>
            <a:pPr>
              <a:buFontTx/>
              <a:buChar char="•"/>
            </a:pPr>
            <a:endParaRPr lang="de-DE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Pro 45 Lt" pitchFamily="34" charset="0"/>
            </a:endParaRPr>
          </a:p>
          <a:p>
            <a:endParaRPr lang="de-DE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Pro 45 Lt" pitchFamily="34" charset="0"/>
            </a:endParaRPr>
          </a:p>
          <a:p>
            <a:endParaRPr lang="de-DE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Pro 45 Lt" pitchFamily="34" charset="0"/>
            </a:endParaRPr>
          </a:p>
          <a:p>
            <a:pPr>
              <a:lnSpc>
                <a:spcPts val="1600"/>
              </a:lnSpc>
              <a:spcAft>
                <a:spcPts val="600"/>
              </a:spcAft>
            </a:pPr>
            <a:endParaRPr lang="de-D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NeueLT Pro 45 Lt"/>
              <a:cs typeface="HelveticaNeueLT Pro 45 Lt"/>
            </a:endParaRPr>
          </a:p>
          <a:p>
            <a:pPr>
              <a:lnSpc>
                <a:spcPts val="1600"/>
              </a:lnSpc>
            </a:pPr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HelveticaNeueLT Pro 45 Lt"/>
              <a:cs typeface="HelveticaNeueLT Pro 45 Lt"/>
            </a:endParaRPr>
          </a:p>
        </p:txBody>
      </p:sp>
      <p:grpSp>
        <p:nvGrpSpPr>
          <p:cNvPr id="27" name="Gruppierung 16"/>
          <p:cNvGrpSpPr/>
          <p:nvPr/>
        </p:nvGrpSpPr>
        <p:grpSpPr>
          <a:xfrm>
            <a:off x="74431" y="3205324"/>
            <a:ext cx="2700000" cy="10055"/>
            <a:chOff x="87921" y="1958437"/>
            <a:chExt cx="2700000" cy="10055"/>
          </a:xfrm>
        </p:grpSpPr>
        <p:cxnSp>
          <p:nvCxnSpPr>
            <p:cNvPr id="28" name="Gerade Verbindung 12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1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ung 16"/>
          <p:cNvGrpSpPr/>
          <p:nvPr/>
        </p:nvGrpSpPr>
        <p:grpSpPr>
          <a:xfrm>
            <a:off x="85064" y="4026806"/>
            <a:ext cx="2700000" cy="10055"/>
            <a:chOff x="87921" y="1958437"/>
            <a:chExt cx="2700000" cy="10055"/>
          </a:xfrm>
        </p:grpSpPr>
        <p:cxnSp>
          <p:nvCxnSpPr>
            <p:cNvPr id="31" name="Gerade Verbindung 12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1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Bildplatzhalter 6" descr="Document Management.tif"/>
          <p:cNvPicPr>
            <a:picLocks noChangeAspect="1"/>
          </p:cNvPicPr>
          <p:nvPr/>
        </p:nvPicPr>
        <p:blipFill>
          <a:blip r:embed="rId2"/>
          <a:srcRect t="193" b="193"/>
          <a:stretch>
            <a:fillRect/>
          </a:stretch>
        </p:blipFill>
        <p:spPr>
          <a:xfrm>
            <a:off x="3048000" y="1661161"/>
            <a:ext cx="5989320" cy="4556759"/>
          </a:xfrm>
          <a:prstGeom prst="rect">
            <a:avLst/>
          </a:prstGeom>
        </p:spPr>
      </p:pic>
      <p:sp>
        <p:nvSpPr>
          <p:cNvPr id="16" name="Legende mit Linie 2 27"/>
          <p:cNvSpPr/>
          <p:nvPr/>
        </p:nvSpPr>
        <p:spPr>
          <a:xfrm>
            <a:off x="3093245" y="2991326"/>
            <a:ext cx="971549" cy="680562"/>
          </a:xfrm>
          <a:prstGeom prst="borderCallout2">
            <a:avLst>
              <a:gd name="adj1" fmla="val 51261"/>
              <a:gd name="adj2" fmla="val -6886"/>
              <a:gd name="adj3" fmla="val 88717"/>
              <a:gd name="adj4" fmla="val -17016"/>
              <a:gd name="adj5" fmla="val 88912"/>
              <a:gd name="adj6" fmla="val -33522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Legende mit Linie 2 27"/>
          <p:cNvSpPr/>
          <p:nvPr/>
        </p:nvSpPr>
        <p:spPr>
          <a:xfrm>
            <a:off x="4061141" y="4314823"/>
            <a:ext cx="4916172" cy="392908"/>
          </a:xfrm>
          <a:prstGeom prst="borderCallout2">
            <a:avLst>
              <a:gd name="adj1" fmla="val 48173"/>
              <a:gd name="adj2" fmla="val -1516"/>
              <a:gd name="adj3" fmla="val 155932"/>
              <a:gd name="adj4" fmla="val -12603"/>
              <a:gd name="adj5" fmla="val 155828"/>
              <a:gd name="adj6" fmla="val -26126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Bildplatzhalter 3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4" name="Inhaltsplatzhalter 23"/>
          <p:cNvSpPr txBox="1">
            <a:spLocks/>
          </p:cNvSpPr>
          <p:nvPr/>
        </p:nvSpPr>
        <p:spPr>
          <a:xfrm>
            <a:off x="122238" y="2027238"/>
            <a:ext cx="2713037" cy="1020762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Assign documents</a:t>
            </a: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Lt" pitchFamily="34" charset="0"/>
              <a:cs typeface="HelveticaNeueLT Pro 45 Lt"/>
            </a:endParaRP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All documents, emails, notes, protocols and reports of a project </a:t>
            </a: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are stored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centrally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35" name="Inhaltsplatzhalter 23"/>
          <p:cNvSpPr txBox="1">
            <a:spLocks/>
          </p:cNvSpPr>
          <p:nvPr/>
        </p:nvSpPr>
        <p:spPr>
          <a:xfrm>
            <a:off x="121920" y="4198334"/>
            <a:ext cx="2713037" cy="1855445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Project file organisation and overview</a:t>
            </a: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Supported types: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Lt" pitchFamily="34" charset="0"/>
              <a:cs typeface="HelveticaNeueLT Pro 45 Lt"/>
            </a:endParaRPr>
          </a:p>
          <a:p>
            <a:pPr marR="0" lvl="0" indent="-176213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local storage</a:t>
            </a:r>
          </a:p>
          <a:p>
            <a:pPr marR="0" lvl="0" indent="-176213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storage on network shares </a:t>
            </a:r>
          </a:p>
          <a:p>
            <a:pPr marR="0" lvl="0" indent="-176213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Internet links </a:t>
            </a:r>
          </a:p>
          <a:p>
            <a:pPr marR="0" lvl="0" indent="-176213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Microsoft SharePoint sites</a:t>
            </a:r>
          </a:p>
        </p:txBody>
      </p:sp>
      <p:sp>
        <p:nvSpPr>
          <p:cNvPr id="36" name="Inhaltsplatzhalter 23"/>
          <p:cNvSpPr txBox="1">
            <a:spLocks/>
          </p:cNvSpPr>
          <p:nvPr/>
        </p:nvSpPr>
        <p:spPr>
          <a:xfrm>
            <a:off x="116378" y="3380111"/>
            <a:ext cx="2713037" cy="534664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Document folder view with the powerful 1-click-filtering</a:t>
            </a: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grpSp>
        <p:nvGrpSpPr>
          <p:cNvPr id="39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40" name="Gerade Verbindung 39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34" grpId="0"/>
      <p:bldP spid="35" grpId="0"/>
      <p:bldP spid="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platzhalter 6" descr="Document Management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>
          <a:xfrm>
            <a:off x="3048000" y="1661161"/>
            <a:ext cx="5989320" cy="4556759"/>
          </a:xfr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032760" y="1657822"/>
            <a:ext cx="6007702" cy="45624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5184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Document detailed information</a:t>
            </a:r>
            <a:endParaRPr lang="de-DE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54" name="Textfeld 9"/>
          <p:cNvSpPr txBox="1"/>
          <p:nvPr/>
        </p:nvSpPr>
        <p:spPr>
          <a:xfrm>
            <a:off x="125506" y="5107482"/>
            <a:ext cx="267148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Document can be linked to the time tracking activity</a:t>
            </a:r>
          </a:p>
          <a:p>
            <a:endParaRPr lang="de-DE" sz="1200" dirty="0" smtClean="0">
              <a:latin typeface="HelveticaNeueLT Std Med" pitchFamily="34" charset="0"/>
            </a:endParaRPr>
          </a:p>
          <a:p>
            <a:r>
              <a:rPr lang="en-GB" sz="1200" dirty="0" smtClean="0">
                <a:latin typeface="HelveticaNeueLT Std Lt" pitchFamily="34" charset="0"/>
              </a:rPr>
              <a:t>The documents can be called up easily and quickly from the project history</a:t>
            </a:r>
            <a:endParaRPr lang="en-GB" sz="1200" dirty="0">
              <a:latin typeface="HelveticaNeueLT Std Lt" pitchFamily="34" charset="0"/>
            </a:endParaRPr>
          </a:p>
        </p:txBody>
      </p:sp>
      <p:grpSp>
        <p:nvGrpSpPr>
          <p:cNvPr id="55" name="Gruppierung 17"/>
          <p:cNvGrpSpPr/>
          <p:nvPr/>
        </p:nvGrpSpPr>
        <p:grpSpPr>
          <a:xfrm>
            <a:off x="106680" y="2845476"/>
            <a:ext cx="2700000" cy="10055"/>
            <a:chOff x="87921" y="1958437"/>
            <a:chExt cx="2700000" cy="10055"/>
          </a:xfrm>
        </p:grpSpPr>
        <p:cxnSp>
          <p:nvCxnSpPr>
            <p:cNvPr id="56" name="Gerade Verbindung 22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23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ierung 17"/>
          <p:cNvGrpSpPr/>
          <p:nvPr/>
        </p:nvGrpSpPr>
        <p:grpSpPr>
          <a:xfrm>
            <a:off x="86360" y="4105627"/>
            <a:ext cx="2700000" cy="10055"/>
            <a:chOff x="87921" y="1958437"/>
            <a:chExt cx="2700000" cy="10055"/>
          </a:xfrm>
        </p:grpSpPr>
        <p:cxnSp>
          <p:nvCxnSpPr>
            <p:cNvPr id="59" name="Gerade Verbindung 22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23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pierung 17"/>
          <p:cNvGrpSpPr/>
          <p:nvPr/>
        </p:nvGrpSpPr>
        <p:grpSpPr>
          <a:xfrm>
            <a:off x="128905" y="4936188"/>
            <a:ext cx="2700000" cy="10055"/>
            <a:chOff x="87921" y="1958437"/>
            <a:chExt cx="2700000" cy="10055"/>
          </a:xfrm>
        </p:grpSpPr>
        <p:cxnSp>
          <p:nvCxnSpPr>
            <p:cNvPr id="62" name="Gerade Verbindung 22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23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Inhaltsplatzhalter 41"/>
          <p:cNvSpPr>
            <a:spLocks noGrp="1"/>
          </p:cNvSpPr>
          <p:nvPr>
            <p:ph sz="quarter" idx="4294967295"/>
          </p:nvPr>
        </p:nvSpPr>
        <p:spPr>
          <a:xfrm>
            <a:off x="122238" y="3017739"/>
            <a:ext cx="2713037" cy="906242"/>
          </a:xfrm>
          <a:prstGeom prst="rect">
            <a:avLst/>
          </a:prstGeom>
        </p:spPr>
        <p:txBody>
          <a:bodyPr/>
          <a:lstStyle/>
          <a:p>
            <a:r>
              <a:rPr lang="en-GB" sz="1200" dirty="0">
                <a:solidFill>
                  <a:schemeClr val="tx1"/>
                </a:solidFill>
                <a:latin typeface="HelveticaNeueLT Std Med" pitchFamily="34" charset="0"/>
              </a:rPr>
              <a:t>Freely-definable status</a:t>
            </a:r>
          </a:p>
          <a:p>
            <a:endParaRPr lang="de-DE" sz="1200" dirty="0" smtClean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Authorisation required, </a:t>
            </a:r>
            <a:r>
              <a:rPr lang="en-GB" sz="1200" dirty="0" smtClean="0">
                <a:solidFill>
                  <a:schemeClr val="tx1"/>
                </a:solidFill>
                <a:latin typeface="HelveticaNeueLT Std Lt" pitchFamily="34" charset="0"/>
              </a:rPr>
              <a:t>new version,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HelveticaNeueLT Std Lt" pitchFamily="34" charset="0"/>
              </a:rPr>
              <a:t>30</a:t>
            </a: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% </a:t>
            </a:r>
            <a:r>
              <a:rPr lang="en-GB" sz="1200" dirty="0" smtClean="0">
                <a:solidFill>
                  <a:schemeClr val="tx1"/>
                </a:solidFill>
                <a:latin typeface="HelveticaNeueLT Std Lt" pitchFamily="34" charset="0"/>
              </a:rPr>
              <a:t>completed etc.</a:t>
            </a:r>
            <a:endParaRPr lang="de-DE" dirty="0">
              <a:solidFill>
                <a:schemeClr val="tx1"/>
              </a:solidFill>
              <a:latin typeface="HelveticaNeueLT Std Lt" pitchFamily="34" charset="0"/>
            </a:endParaRPr>
          </a:p>
        </p:txBody>
      </p:sp>
      <p:sp>
        <p:nvSpPr>
          <p:cNvPr id="66" name="Inhaltsplatzhalter 41"/>
          <p:cNvSpPr>
            <a:spLocks noGrp="1"/>
          </p:cNvSpPr>
          <p:nvPr>
            <p:ph sz="quarter" idx="4294967295"/>
          </p:nvPr>
        </p:nvSpPr>
        <p:spPr>
          <a:xfrm>
            <a:off x="129376" y="4279779"/>
            <a:ext cx="2713037" cy="414141"/>
          </a:xfrm>
          <a:prstGeom prst="rect">
            <a:avLst/>
          </a:prstGeom>
        </p:spPr>
        <p:txBody>
          <a:bodyPr/>
          <a:lstStyle/>
          <a:p>
            <a:r>
              <a:rPr lang="en-GB" sz="1200" dirty="0" smtClean="0">
                <a:solidFill>
                  <a:schemeClr val="tx1"/>
                </a:solidFill>
                <a:latin typeface="HelveticaNeueLT Std Med" pitchFamily="34" charset="0"/>
              </a:rPr>
              <a:t>Multiline comments and additional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HelveticaNeueLT Std Med" pitchFamily="34" charset="0"/>
              </a:rPr>
              <a:t>information</a:t>
            </a:r>
            <a:endParaRPr lang="en-GB" sz="1200" dirty="0">
              <a:solidFill>
                <a:schemeClr val="tx1"/>
              </a:solidFill>
              <a:latin typeface="HelveticaNeueLT Std Med" pitchFamily="34" charset="0"/>
            </a:endParaRPr>
          </a:p>
        </p:txBody>
      </p:sp>
      <p:pic>
        <p:nvPicPr>
          <p:cNvPr id="30" name="Grafik 29" descr="Project Time Tracking new button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952" y="2016919"/>
            <a:ext cx="245234" cy="445294"/>
          </a:xfrm>
          <a:prstGeom prst="rect">
            <a:avLst/>
          </a:prstGeom>
        </p:spPr>
      </p:pic>
      <p:pic>
        <p:nvPicPr>
          <p:cNvPr id="35" name="Grafik 34" descr="Docmanagement new document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600" y="2590800"/>
            <a:ext cx="2869650" cy="3470910"/>
          </a:xfrm>
          <a:prstGeom prst="rect">
            <a:avLst/>
          </a:prstGeom>
        </p:spPr>
      </p:pic>
      <p:sp>
        <p:nvSpPr>
          <p:cNvPr id="37" name="Legende mit Linie 2 27"/>
          <p:cNvSpPr/>
          <p:nvPr/>
        </p:nvSpPr>
        <p:spPr>
          <a:xfrm>
            <a:off x="4146549" y="4628356"/>
            <a:ext cx="2063647" cy="158750"/>
          </a:xfrm>
          <a:prstGeom prst="borderCallout2">
            <a:avLst>
              <a:gd name="adj1" fmla="val 52312"/>
              <a:gd name="adj2" fmla="val -4135"/>
              <a:gd name="adj3" fmla="val -706400"/>
              <a:gd name="adj4" fmla="val -36197"/>
              <a:gd name="adj5" fmla="val -706433"/>
              <a:gd name="adj6" fmla="val -68727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Legende mit Linie 2 27"/>
          <p:cNvSpPr/>
          <p:nvPr/>
        </p:nvSpPr>
        <p:spPr>
          <a:xfrm>
            <a:off x="4146291" y="4807745"/>
            <a:ext cx="2067184" cy="433386"/>
          </a:xfrm>
          <a:prstGeom prst="borderCallout2">
            <a:avLst>
              <a:gd name="adj1" fmla="val 51731"/>
              <a:gd name="adj2" fmla="val -4432"/>
              <a:gd name="adj3" fmla="val -59537"/>
              <a:gd name="adj4" fmla="val -35523"/>
              <a:gd name="adj5" fmla="val -59484"/>
              <a:gd name="adj6" fmla="val -68651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Legende mit Linie 2 27"/>
          <p:cNvSpPr/>
          <p:nvPr/>
        </p:nvSpPr>
        <p:spPr>
          <a:xfrm>
            <a:off x="4146096" y="5257800"/>
            <a:ext cx="2069835" cy="154781"/>
          </a:xfrm>
          <a:prstGeom prst="borderCallout2">
            <a:avLst>
              <a:gd name="adj1" fmla="val 50746"/>
              <a:gd name="adj2" fmla="val -4538"/>
              <a:gd name="adj3" fmla="val 226592"/>
              <a:gd name="adj4" fmla="val -36447"/>
              <a:gd name="adj5" fmla="val 226678"/>
              <a:gd name="adj6" fmla="val -68674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5" grpId="0" uiExpand="1" build="p"/>
      <p:bldP spid="66" grpId="0" uiExpand="1" build="p"/>
      <p:bldP spid="37" grpId="0" animBg="1"/>
      <p:bldP spid="38" grpId="0" animBg="1"/>
      <p:bldP spid="3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3" descr="Inbox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07" b="107"/>
          <a:stretch>
            <a:fillRect/>
          </a:stretch>
        </p:blipFill>
        <p:spPr/>
      </p:pic>
      <p:sp>
        <p:nvSpPr>
          <p:cNvPr id="20" name="Inhaltsplatzhalter 1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Email assignment with one </a:t>
            </a:r>
            <a:r>
              <a:rPr lang="en-GB" dirty="0" smtClean="0"/>
              <a:t>click</a:t>
            </a:r>
            <a:endParaRPr lang="de-DE" spc="2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025140" y="1623060"/>
            <a:ext cx="6015322" cy="460946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19" name="Textfeld 9"/>
          <p:cNvSpPr txBox="1"/>
          <p:nvPr/>
        </p:nvSpPr>
        <p:spPr>
          <a:xfrm>
            <a:off x="125506" y="5666252"/>
            <a:ext cx="267148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Add to the corresponding project</a:t>
            </a:r>
            <a:endParaRPr lang="en-GB" sz="1200" dirty="0">
              <a:latin typeface="HelveticaNeueLT Std Med" pitchFamily="34" charset="0"/>
            </a:endParaRPr>
          </a:p>
        </p:txBody>
      </p:sp>
      <p:grpSp>
        <p:nvGrpSpPr>
          <p:cNvPr id="4" name="Gruppierung 17"/>
          <p:cNvGrpSpPr/>
          <p:nvPr/>
        </p:nvGrpSpPr>
        <p:grpSpPr>
          <a:xfrm>
            <a:off x="128905" y="5489689"/>
            <a:ext cx="2700000" cy="10055"/>
            <a:chOff x="87921" y="1958437"/>
            <a:chExt cx="2700000" cy="10055"/>
          </a:xfrm>
        </p:grpSpPr>
        <p:cxnSp>
          <p:nvCxnSpPr>
            <p:cNvPr id="27" name="Gerade Verbindung 22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3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Legende mit Linie 2 27"/>
          <p:cNvSpPr/>
          <p:nvPr/>
        </p:nvSpPr>
        <p:spPr>
          <a:xfrm>
            <a:off x="5765006" y="2146916"/>
            <a:ext cx="835046" cy="211455"/>
          </a:xfrm>
          <a:prstGeom prst="borderCallout2">
            <a:avLst>
              <a:gd name="adj1" fmla="val 54019"/>
              <a:gd name="adj2" fmla="val -7387"/>
              <a:gd name="adj3" fmla="val 54707"/>
              <a:gd name="adj4" fmla="val -233360"/>
              <a:gd name="adj5" fmla="val 54370"/>
              <a:gd name="adj6" fmla="val -361669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 descr="Inbox add to project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204" y="2178845"/>
            <a:ext cx="794868" cy="155096"/>
          </a:xfrm>
          <a:prstGeom prst="rect">
            <a:avLst/>
          </a:prstGeom>
        </p:spPr>
      </p:pic>
      <p:pic>
        <p:nvPicPr>
          <p:cNvPr id="18" name="Grafik 17" descr="New item from Outlook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900" y="2462480"/>
            <a:ext cx="3213100" cy="3509694"/>
          </a:xfrm>
          <a:prstGeom prst="rect">
            <a:avLst/>
          </a:prstGeom>
        </p:spPr>
      </p:pic>
      <p:sp>
        <p:nvSpPr>
          <p:cNvPr id="38" name="Legende mit Linie 2 27"/>
          <p:cNvSpPr/>
          <p:nvPr/>
        </p:nvSpPr>
        <p:spPr>
          <a:xfrm>
            <a:off x="6600033" y="5729288"/>
            <a:ext cx="419100" cy="171449"/>
          </a:xfrm>
          <a:prstGeom prst="borderCallout2">
            <a:avLst>
              <a:gd name="adj1" fmla="val 54406"/>
              <a:gd name="adj2" fmla="val -20783"/>
              <a:gd name="adj3" fmla="val 54714"/>
              <a:gd name="adj4" fmla="val -822041"/>
              <a:gd name="adj5" fmla="val 55310"/>
              <a:gd name="adj6" fmla="val -919811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Inhaltsplatzhalter 24"/>
          <p:cNvSpPr txBox="1">
            <a:spLocks/>
          </p:cNvSpPr>
          <p:nvPr/>
        </p:nvSpPr>
        <p:spPr>
          <a:xfrm>
            <a:off x="122238" y="2027238"/>
            <a:ext cx="2713037" cy="1364032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Emails, which include attachments, can be assigned directly to the project</a:t>
            </a: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Lt" pitchFamily="34" charset="0"/>
              <a:cs typeface="HelveticaNeueLT Pro 45 Lt"/>
            </a:endParaRP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InLoox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 offers a special function, which is always available from any part of Outlook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Lt" pitchFamily="34" charset="0"/>
              <a:cs typeface="HelveticaNeueLT Pro 45 Lt"/>
            </a:endParaRPr>
          </a:p>
        </p:txBody>
      </p:sp>
      <p:grpSp>
        <p:nvGrpSpPr>
          <p:cNvPr id="22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23" name="Gerade Verbindung 22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41" grpId="0" animBg="1"/>
      <p:bldP spid="38" grpId="0" animBg="1"/>
      <p:bldP spid="2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143813" y="600780"/>
            <a:ext cx="4537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Budget projects easily</a:t>
            </a:r>
            <a:endParaRPr lang="de-DE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pic>
        <p:nvPicPr>
          <p:cNvPr id="13" name="Bildplatzhalter 12" descr="Budget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sp>
        <p:nvSpPr>
          <p:cNvPr id="8" name="Inhaltsplatzhalter 14"/>
          <p:cNvSpPr txBox="1">
            <a:spLocks/>
          </p:cNvSpPr>
          <p:nvPr/>
        </p:nvSpPr>
        <p:spPr>
          <a:xfrm>
            <a:off x="122238" y="2027238"/>
            <a:ext cx="2713037" cy="761682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Project budgets</a:t>
            </a: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Lt" pitchFamily="34" charset="0"/>
              <a:cs typeface="HelveticaNeueLT Pro 45 Lt"/>
            </a:endParaRP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Calculate, schedule, approve and invoice expenses and revenues</a:t>
            </a:r>
          </a:p>
        </p:txBody>
      </p:sp>
      <p:grpSp>
        <p:nvGrpSpPr>
          <p:cNvPr id="9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10" name="Gerade Verbindung 9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dplatzhalter 12" descr="Budget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>
          <a:xfrm>
            <a:off x="3048000" y="1661161"/>
            <a:ext cx="5989320" cy="4556759"/>
          </a:xfrm>
        </p:spPr>
      </p:pic>
      <p:sp>
        <p:nvSpPr>
          <p:cNvPr id="5" name="Textfeld 4"/>
          <p:cNvSpPr txBox="1"/>
          <p:nvPr/>
        </p:nvSpPr>
        <p:spPr>
          <a:xfrm>
            <a:off x="3143812" y="600780"/>
            <a:ext cx="4659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Budgets and budget positions</a:t>
            </a:r>
            <a:endParaRPr lang="de-DE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20" name="Textfeld 9"/>
          <p:cNvSpPr txBox="1"/>
          <p:nvPr/>
        </p:nvSpPr>
        <p:spPr>
          <a:xfrm>
            <a:off x="125506" y="2958598"/>
            <a:ext cx="267148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NeueLT Std Med" pitchFamily="34" charset="0"/>
              </a:rPr>
              <a:t>Project costs are organized in budgets. </a:t>
            </a:r>
            <a:r>
              <a:rPr lang="en-US" sz="1200" dirty="0" err="1" smtClean="0">
                <a:latin typeface="HelveticaNeueLT Std Med" pitchFamily="34" charset="0"/>
              </a:rPr>
              <a:t>InLoox</a:t>
            </a:r>
            <a:r>
              <a:rPr lang="en-US" sz="1200" dirty="0" smtClean="0">
                <a:latin typeface="HelveticaNeueLT Std Med" pitchFamily="34" charset="0"/>
              </a:rPr>
              <a:t> distinguishes between:</a:t>
            </a:r>
          </a:p>
          <a:p>
            <a:endParaRPr lang="en-US" sz="1200" dirty="0" smtClean="0">
              <a:latin typeface="HelveticaNeueLT Pro 65 Md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1200" dirty="0" smtClean="0">
                <a:latin typeface="HelveticaNeueLT Std Lt" pitchFamily="34" charset="0"/>
              </a:rPr>
              <a:t>Expenses (e.g. for resources, suppliers)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1200" dirty="0" smtClean="0">
                <a:latin typeface="HelveticaNeueLT Std Lt" pitchFamily="34" charset="0"/>
              </a:rPr>
              <a:t>Revenues (e.g. invoices)</a:t>
            </a:r>
          </a:p>
        </p:txBody>
      </p:sp>
      <p:grpSp>
        <p:nvGrpSpPr>
          <p:cNvPr id="12" name="Gruppierung 16"/>
          <p:cNvGrpSpPr/>
          <p:nvPr/>
        </p:nvGrpSpPr>
        <p:grpSpPr>
          <a:xfrm>
            <a:off x="90461" y="4334466"/>
            <a:ext cx="2700000" cy="10055"/>
            <a:chOff x="87921" y="1958437"/>
            <a:chExt cx="2700000" cy="10055"/>
          </a:xfrm>
        </p:grpSpPr>
        <p:cxnSp>
          <p:nvCxnSpPr>
            <p:cNvPr id="13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ung 16"/>
          <p:cNvGrpSpPr/>
          <p:nvPr/>
        </p:nvGrpSpPr>
        <p:grpSpPr>
          <a:xfrm>
            <a:off x="98081" y="5140695"/>
            <a:ext cx="2700000" cy="10055"/>
            <a:chOff x="87921" y="1958437"/>
            <a:chExt cx="2700000" cy="10055"/>
          </a:xfrm>
        </p:grpSpPr>
        <p:cxnSp>
          <p:nvCxnSpPr>
            <p:cNvPr id="16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ierung 16"/>
          <p:cNvGrpSpPr/>
          <p:nvPr/>
        </p:nvGrpSpPr>
        <p:grpSpPr>
          <a:xfrm>
            <a:off x="87921" y="2785728"/>
            <a:ext cx="2700000" cy="10055"/>
            <a:chOff x="87921" y="1958437"/>
            <a:chExt cx="2700000" cy="10055"/>
          </a:xfrm>
        </p:grpSpPr>
        <p:cxnSp>
          <p:nvCxnSpPr>
            <p:cNvPr id="28" name="Gerade Verbindung 12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1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feld 9"/>
          <p:cNvSpPr txBox="1"/>
          <p:nvPr/>
        </p:nvSpPr>
        <p:spPr>
          <a:xfrm>
            <a:off x="125506" y="4525633"/>
            <a:ext cx="26714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Each budget contains one or more positions</a:t>
            </a:r>
            <a:endParaRPr lang="en-GB" sz="1200" dirty="0">
              <a:latin typeface="HelveticaNeueLT Std Med" pitchFamily="34" charset="0"/>
            </a:endParaRPr>
          </a:p>
        </p:txBody>
      </p:sp>
      <p:sp>
        <p:nvSpPr>
          <p:cNvPr id="32" name="Textfeld 9"/>
          <p:cNvSpPr txBox="1"/>
          <p:nvPr/>
        </p:nvSpPr>
        <p:spPr>
          <a:xfrm>
            <a:off x="131856" y="5313827"/>
            <a:ext cx="26714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Budgets and positions have a </a:t>
            </a:r>
            <a:r>
              <a:rPr lang="en-GB" sz="1200" dirty="0" smtClean="0">
                <a:latin typeface="HelveticaNeueLT Std Med" pitchFamily="34" charset="0"/>
              </a:rPr>
              <a:t>unique identification </a:t>
            </a:r>
            <a:r>
              <a:rPr lang="en-GB" sz="1200" dirty="0" smtClean="0">
                <a:latin typeface="HelveticaNeueLT Std Med" pitchFamily="34" charset="0"/>
              </a:rPr>
              <a:t>number</a:t>
            </a:r>
            <a:endParaRPr lang="en-GB" sz="1200" dirty="0">
              <a:latin typeface="HelveticaNeueLT Std Med" pitchFamily="34" charset="0"/>
            </a:endParaRPr>
          </a:p>
        </p:txBody>
      </p:sp>
      <p:sp>
        <p:nvSpPr>
          <p:cNvPr id="19" name="Legende mit Linie 2 27"/>
          <p:cNvSpPr/>
          <p:nvPr/>
        </p:nvSpPr>
        <p:spPr>
          <a:xfrm>
            <a:off x="3108166" y="3667126"/>
            <a:ext cx="2592547" cy="152400"/>
          </a:xfrm>
          <a:prstGeom prst="borderCallout2">
            <a:avLst>
              <a:gd name="adj1" fmla="val 50992"/>
              <a:gd name="adj2" fmla="val -3298"/>
              <a:gd name="adj3" fmla="val -33324"/>
              <a:gd name="adj4" fmla="val -6361"/>
              <a:gd name="adj5" fmla="val -33619"/>
              <a:gd name="adj6" fmla="val -13341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Legende mit Linie 2 27"/>
          <p:cNvSpPr/>
          <p:nvPr/>
        </p:nvSpPr>
        <p:spPr>
          <a:xfrm>
            <a:off x="5717382" y="3952874"/>
            <a:ext cx="3228974" cy="150019"/>
          </a:xfrm>
          <a:prstGeom prst="borderCallout2">
            <a:avLst>
              <a:gd name="adj1" fmla="val 51557"/>
              <a:gd name="adj2" fmla="val -2256"/>
              <a:gd name="adj3" fmla="val 560557"/>
              <a:gd name="adj4" fmla="val -68873"/>
              <a:gd name="adj5" fmla="val 560453"/>
              <a:gd name="adj6" fmla="val -91533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2" grpId="0"/>
      <p:bldP spid="19" grpId="0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platzhalter 12" descr="Budget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>
          <a:xfrm>
            <a:off x="3048000" y="1661161"/>
            <a:ext cx="5989320" cy="4556759"/>
          </a:xfrm>
        </p:spPr>
      </p:pic>
      <p:sp>
        <p:nvSpPr>
          <p:cNvPr id="5" name="Textfeld 4"/>
          <p:cNvSpPr txBox="1"/>
          <p:nvPr/>
        </p:nvSpPr>
        <p:spPr>
          <a:xfrm>
            <a:off x="3143813" y="600780"/>
            <a:ext cx="5870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HelveticaNeueLT Std Lt" pitchFamily="34" charset="0"/>
              </a:rPr>
              <a:t>Register expenses </a:t>
            </a:r>
            <a:endParaRPr lang="en-GB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2991260" y="1092115"/>
            <a:ext cx="2588273" cy="1588"/>
          </a:xfrm>
          <a:prstGeom prst="line">
            <a:avLst/>
          </a:prstGeom>
          <a:ln w="3175" cap="flat" cmpd="sng" algn="ctr">
            <a:gradFill flip="none" rotWithShape="1">
              <a:gsLst>
                <a:gs pos="0">
                  <a:schemeClr val="bg1">
                    <a:lumMod val="95000"/>
                    <a:alpha val="30000"/>
                  </a:schemeClr>
                </a:gs>
                <a:gs pos="100000">
                  <a:schemeClr val="bg1">
                    <a:lumMod val="95000"/>
                    <a:alpha val="30000"/>
                  </a:schemeClr>
                </a:gs>
                <a:gs pos="50000">
                  <a:schemeClr val="tx1">
                    <a:lumMod val="75000"/>
                    <a:lumOff val="25000"/>
                    <a:alpha val="3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9"/>
          <p:cNvSpPr txBox="1"/>
          <p:nvPr/>
        </p:nvSpPr>
        <p:spPr>
          <a:xfrm>
            <a:off x="125506" y="5273633"/>
            <a:ext cx="26714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Identify concealed project costs and control your profits</a:t>
            </a:r>
          </a:p>
          <a:p>
            <a:endParaRPr lang="de-DE" sz="1200" dirty="0" smtClean="0">
              <a:latin typeface="HelveticaNeueLT Std Lt" pitchFamily="34" charset="0"/>
            </a:endParaRPr>
          </a:p>
          <a:p>
            <a:r>
              <a:rPr lang="en-GB" sz="1200" dirty="0" smtClean="0">
                <a:latin typeface="HelveticaNeueLT Std Lt" pitchFamily="34" charset="0"/>
              </a:rPr>
              <a:t>The project manager decides about billing them to the customer</a:t>
            </a:r>
            <a:endParaRPr lang="en-GB" sz="1200" dirty="0">
              <a:latin typeface="HelveticaNeueLT Std Lt" pitchFamily="34" charset="0"/>
            </a:endParaRPr>
          </a:p>
        </p:txBody>
      </p:sp>
      <p:grpSp>
        <p:nvGrpSpPr>
          <p:cNvPr id="3" name="Gruppierung 16"/>
          <p:cNvGrpSpPr/>
          <p:nvPr/>
        </p:nvGrpSpPr>
        <p:grpSpPr>
          <a:xfrm>
            <a:off x="90461" y="4122219"/>
            <a:ext cx="2700000" cy="10055"/>
            <a:chOff x="87921" y="1958437"/>
            <a:chExt cx="2700000" cy="10055"/>
          </a:xfrm>
        </p:grpSpPr>
        <p:cxnSp>
          <p:nvCxnSpPr>
            <p:cNvPr id="13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ung 16"/>
          <p:cNvGrpSpPr/>
          <p:nvPr/>
        </p:nvGrpSpPr>
        <p:grpSpPr>
          <a:xfrm>
            <a:off x="98081" y="5103781"/>
            <a:ext cx="2700000" cy="10055"/>
            <a:chOff x="87921" y="1958437"/>
            <a:chExt cx="2700000" cy="10055"/>
          </a:xfrm>
        </p:grpSpPr>
        <p:cxnSp>
          <p:nvCxnSpPr>
            <p:cNvPr id="16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ierung 16"/>
          <p:cNvGrpSpPr/>
          <p:nvPr/>
        </p:nvGrpSpPr>
        <p:grpSpPr>
          <a:xfrm>
            <a:off x="87921" y="2058935"/>
            <a:ext cx="2700000" cy="10055"/>
            <a:chOff x="87921" y="1958437"/>
            <a:chExt cx="2700000" cy="10055"/>
          </a:xfrm>
        </p:grpSpPr>
        <p:cxnSp>
          <p:nvCxnSpPr>
            <p:cNvPr id="40" name="Gerade Verbindung 12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1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feld 9"/>
          <p:cNvSpPr txBox="1"/>
          <p:nvPr/>
        </p:nvSpPr>
        <p:spPr>
          <a:xfrm>
            <a:off x="125506" y="2231805"/>
            <a:ext cx="267148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Time tracking items are automatically registered as expenses</a:t>
            </a:r>
          </a:p>
          <a:p>
            <a:endParaRPr lang="en-GB" sz="1200" dirty="0" smtClean="0">
              <a:latin typeface="HelveticaNeueLT Std Med" pitchFamily="34" charset="0"/>
            </a:endParaRPr>
          </a:p>
          <a:p>
            <a:r>
              <a:rPr lang="en-GB" sz="1200" dirty="0" smtClean="0"/>
              <a:t>Internal rates calculate project work cost</a:t>
            </a:r>
          </a:p>
          <a:p>
            <a:endParaRPr lang="en-GB" sz="1200" dirty="0" smtClean="0"/>
          </a:p>
          <a:p>
            <a:r>
              <a:rPr lang="en-GB" sz="1200" dirty="0" smtClean="0"/>
              <a:t>Cost rates and cost centers are freely-definable in the options </a:t>
            </a:r>
            <a:endParaRPr lang="en-GB" sz="1200" dirty="0" smtClean="0">
              <a:latin typeface="HelveticaNeueLT Std Med" pitchFamily="34" charset="0"/>
            </a:endParaRPr>
          </a:p>
        </p:txBody>
      </p:sp>
      <p:sp>
        <p:nvSpPr>
          <p:cNvPr id="28" name="Textfeld 9"/>
          <p:cNvSpPr txBox="1"/>
          <p:nvPr/>
        </p:nvSpPr>
        <p:spPr>
          <a:xfrm>
            <a:off x="133126" y="4299547"/>
            <a:ext cx="26714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NeueLT Std Med" pitchFamily="34" charset="0"/>
              </a:rPr>
              <a:t>InLoox shows you which costs have already been invoiced to the customer</a:t>
            </a:r>
            <a:endParaRPr lang="en-GB" sz="1200" dirty="0">
              <a:latin typeface="HelveticaNeueLT Std Med" pitchFamily="34" charset="0"/>
            </a:endParaRPr>
          </a:p>
        </p:txBody>
      </p:sp>
      <p:sp>
        <p:nvSpPr>
          <p:cNvPr id="19" name="Legende mit Linie 2 27"/>
          <p:cNvSpPr/>
          <p:nvPr/>
        </p:nvSpPr>
        <p:spPr>
          <a:xfrm>
            <a:off x="3110547" y="3793331"/>
            <a:ext cx="2587784" cy="146063"/>
          </a:xfrm>
          <a:prstGeom prst="borderCallout2">
            <a:avLst>
              <a:gd name="adj1" fmla="val 46915"/>
              <a:gd name="adj2" fmla="val -1491"/>
              <a:gd name="adj3" fmla="val -22546"/>
              <a:gd name="adj4" fmla="val -5937"/>
              <a:gd name="adj5" fmla="val -22282"/>
              <a:gd name="adj6" fmla="val -16349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Legende mit Linie 2 27"/>
          <p:cNvSpPr/>
          <p:nvPr/>
        </p:nvSpPr>
        <p:spPr>
          <a:xfrm>
            <a:off x="3108150" y="4792058"/>
            <a:ext cx="2592563" cy="140882"/>
          </a:xfrm>
          <a:prstGeom prst="borderCallout2">
            <a:avLst>
              <a:gd name="adj1" fmla="val 50993"/>
              <a:gd name="adj2" fmla="val -1720"/>
              <a:gd name="adj3" fmla="val -111806"/>
              <a:gd name="adj4" fmla="val -5699"/>
              <a:gd name="adj5" fmla="val -111765"/>
              <a:gd name="adj6" fmla="val -16227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8" grpId="0"/>
      <p:bldP spid="19" grpId="0" animBg="1"/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Bildplatzhalter 12" descr="Budget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>
          <a:xfrm>
            <a:off x="3048000" y="1661161"/>
            <a:ext cx="5989320" cy="4556759"/>
          </a:xfrm>
        </p:spPr>
      </p:pic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00375" y="1620666"/>
            <a:ext cx="6040087" cy="46005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4709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Create budgets</a:t>
            </a:r>
            <a:endParaRPr lang="de-DE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19" name="Legende mit Linie 2 27"/>
          <p:cNvSpPr/>
          <p:nvPr/>
        </p:nvSpPr>
        <p:spPr>
          <a:xfrm>
            <a:off x="3126581" y="2012156"/>
            <a:ext cx="485775" cy="452438"/>
          </a:xfrm>
          <a:prstGeom prst="borderCallout2">
            <a:avLst>
              <a:gd name="adj1" fmla="val -11877"/>
              <a:gd name="adj2" fmla="val 50209"/>
              <a:gd name="adj3" fmla="val -70515"/>
              <a:gd name="adj4" fmla="val -1088"/>
              <a:gd name="adj5" fmla="val -70470"/>
              <a:gd name="adj6" fmla="val -76147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7" name="Gruppierung 16"/>
          <p:cNvGrpSpPr/>
          <p:nvPr/>
        </p:nvGrpSpPr>
        <p:grpSpPr>
          <a:xfrm>
            <a:off x="106596" y="4352249"/>
            <a:ext cx="2700000" cy="10055"/>
            <a:chOff x="87921" y="1958437"/>
            <a:chExt cx="2700000" cy="10055"/>
          </a:xfrm>
        </p:grpSpPr>
        <p:cxnSp>
          <p:nvCxnSpPr>
            <p:cNvPr id="68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uppierung 16"/>
          <p:cNvGrpSpPr/>
          <p:nvPr/>
        </p:nvGrpSpPr>
        <p:grpSpPr>
          <a:xfrm>
            <a:off x="106596" y="5414807"/>
            <a:ext cx="2700000" cy="10055"/>
            <a:chOff x="87921" y="1958437"/>
            <a:chExt cx="2700000" cy="10055"/>
          </a:xfrm>
        </p:grpSpPr>
        <p:cxnSp>
          <p:nvCxnSpPr>
            <p:cNvPr id="71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uppierung 16"/>
          <p:cNvGrpSpPr/>
          <p:nvPr/>
        </p:nvGrpSpPr>
        <p:grpSpPr>
          <a:xfrm>
            <a:off x="111266" y="1916582"/>
            <a:ext cx="2700000" cy="10055"/>
            <a:chOff x="87921" y="1958437"/>
            <a:chExt cx="2700000" cy="10055"/>
          </a:xfrm>
        </p:grpSpPr>
        <p:cxnSp>
          <p:nvCxnSpPr>
            <p:cNvPr id="74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pierung 16"/>
          <p:cNvGrpSpPr/>
          <p:nvPr/>
        </p:nvGrpSpPr>
        <p:grpSpPr>
          <a:xfrm>
            <a:off x="84366" y="2523767"/>
            <a:ext cx="2700000" cy="10055"/>
            <a:chOff x="87921" y="1958437"/>
            <a:chExt cx="2700000" cy="10055"/>
          </a:xfrm>
        </p:grpSpPr>
        <p:cxnSp>
          <p:nvCxnSpPr>
            <p:cNvPr id="77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uppierung 16"/>
          <p:cNvGrpSpPr/>
          <p:nvPr/>
        </p:nvGrpSpPr>
        <p:grpSpPr>
          <a:xfrm>
            <a:off x="102291" y="3743128"/>
            <a:ext cx="2700000" cy="10055"/>
            <a:chOff x="87921" y="1958437"/>
            <a:chExt cx="2700000" cy="10055"/>
          </a:xfrm>
        </p:grpSpPr>
        <p:cxnSp>
          <p:nvCxnSpPr>
            <p:cNvPr id="80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uppierung 16"/>
          <p:cNvGrpSpPr/>
          <p:nvPr/>
        </p:nvGrpSpPr>
        <p:grpSpPr>
          <a:xfrm>
            <a:off x="102295" y="3128051"/>
            <a:ext cx="2700000" cy="10055"/>
            <a:chOff x="87921" y="1958437"/>
            <a:chExt cx="2700000" cy="10055"/>
          </a:xfrm>
        </p:grpSpPr>
        <p:cxnSp>
          <p:nvCxnSpPr>
            <p:cNvPr id="83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Inhaltsplatzhalter 48"/>
          <p:cNvSpPr txBox="1">
            <a:spLocks/>
          </p:cNvSpPr>
          <p:nvPr/>
        </p:nvSpPr>
        <p:spPr>
          <a:xfrm>
            <a:off x="122238" y="1467488"/>
            <a:ext cx="2713037" cy="395287"/>
          </a:xfrm>
          <a:prstGeom prst="rect">
            <a:avLst/>
          </a:prstGeom>
        </p:spPr>
        <p:txBody>
          <a:bodyPr/>
          <a:lstStyle/>
          <a:p>
            <a:r>
              <a:rPr lang="en-GB" sz="1200" dirty="0" smtClean="0">
                <a:latin typeface="HelveticaNeueLT Std Med" pitchFamily="34" charset="0"/>
              </a:rPr>
              <a:t>Budget document type</a:t>
            </a:r>
            <a:endParaRPr lang="en-GB" sz="1200" dirty="0">
              <a:latin typeface="HelveticaNeueLT Std Med" pitchFamily="34" charset="0"/>
            </a:endParaRPr>
          </a:p>
        </p:txBody>
      </p:sp>
      <p:sp>
        <p:nvSpPr>
          <p:cNvPr id="86" name="Inhaltsplatzhalter 48"/>
          <p:cNvSpPr txBox="1">
            <a:spLocks/>
          </p:cNvSpPr>
          <p:nvPr/>
        </p:nvSpPr>
        <p:spPr>
          <a:xfrm>
            <a:off x="115888" y="2089788"/>
            <a:ext cx="2713037" cy="249237"/>
          </a:xfrm>
          <a:prstGeom prst="rect">
            <a:avLst/>
          </a:prstGeom>
        </p:spPr>
        <p:txBody>
          <a:bodyPr/>
          <a:lstStyle/>
          <a:p>
            <a:r>
              <a:rPr lang="en-GB" sz="1200" dirty="0" smtClean="0">
                <a:latin typeface="HelveticaNeueLT Std Med" pitchFamily="34" charset="0"/>
              </a:rPr>
              <a:t>Unique identifier</a:t>
            </a:r>
            <a:endParaRPr lang="en-GB" sz="1200" dirty="0">
              <a:latin typeface="HelveticaNeueLT Std Med" pitchFamily="34" charset="0"/>
            </a:endParaRPr>
          </a:p>
        </p:txBody>
      </p:sp>
      <p:sp>
        <p:nvSpPr>
          <p:cNvPr id="87" name="Inhaltsplatzhalter 48"/>
          <p:cNvSpPr txBox="1">
            <a:spLocks/>
          </p:cNvSpPr>
          <p:nvPr/>
        </p:nvSpPr>
        <p:spPr>
          <a:xfrm>
            <a:off x="115888" y="2697806"/>
            <a:ext cx="2713037" cy="249237"/>
          </a:xfrm>
          <a:prstGeom prst="rect">
            <a:avLst/>
          </a:prstGeom>
        </p:spPr>
        <p:txBody>
          <a:bodyPr/>
          <a:lstStyle/>
          <a:p>
            <a:r>
              <a:rPr lang="en-GB" sz="1200" dirty="0" smtClean="0">
                <a:latin typeface="HelveticaNeueLT Std Med" pitchFamily="34" charset="0"/>
              </a:rPr>
              <a:t>Date</a:t>
            </a:r>
            <a:endParaRPr lang="en-GB" sz="1200" dirty="0">
              <a:latin typeface="HelveticaNeueLT Std Med" pitchFamily="34" charset="0"/>
            </a:endParaRPr>
          </a:p>
        </p:txBody>
      </p:sp>
      <p:sp>
        <p:nvSpPr>
          <p:cNvPr id="88" name="Inhaltsplatzhalter 48"/>
          <p:cNvSpPr txBox="1">
            <a:spLocks/>
          </p:cNvSpPr>
          <p:nvPr/>
        </p:nvSpPr>
        <p:spPr>
          <a:xfrm>
            <a:off x="118285" y="3307358"/>
            <a:ext cx="2713037" cy="249237"/>
          </a:xfrm>
          <a:prstGeom prst="rect">
            <a:avLst/>
          </a:prstGeom>
        </p:spPr>
        <p:txBody>
          <a:bodyPr/>
          <a:lstStyle/>
          <a:p>
            <a:r>
              <a:rPr lang="en-GB" sz="1200" dirty="0" smtClean="0">
                <a:latin typeface="HelveticaNeueLT Std Med" pitchFamily="34" charset="0"/>
              </a:rPr>
              <a:t>Status (free configurable)</a:t>
            </a:r>
          </a:p>
        </p:txBody>
      </p:sp>
      <p:sp>
        <p:nvSpPr>
          <p:cNvPr id="89" name="Inhaltsplatzhalter 48"/>
          <p:cNvSpPr txBox="1">
            <a:spLocks/>
          </p:cNvSpPr>
          <p:nvPr/>
        </p:nvSpPr>
        <p:spPr>
          <a:xfrm>
            <a:off x="118285" y="3920133"/>
            <a:ext cx="2713037" cy="2492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Budget </a:t>
            </a:r>
            <a:r>
              <a:rPr lang="en-US" sz="1200" dirty="0" smtClean="0">
                <a:latin typeface="HelveticaNeueLT Std Med" pitchFamily="34" charset="0"/>
                <a:cs typeface="HelveticaNeueLT Pro 45 Lt"/>
              </a:rPr>
              <a:t>n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ame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sp>
        <p:nvSpPr>
          <p:cNvPr id="90" name="Inhaltsplatzhalter 48"/>
          <p:cNvSpPr txBox="1">
            <a:spLocks/>
          </p:cNvSpPr>
          <p:nvPr/>
        </p:nvSpPr>
        <p:spPr>
          <a:xfrm>
            <a:off x="132558" y="4536926"/>
            <a:ext cx="2713037" cy="68743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Author identification: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200" dirty="0" smtClean="0">
                <a:latin typeface="HelveticaNeueLT Std Lt" pitchFamily="34" charset="0"/>
                <a:cs typeface="HelveticaNeueLT Pro 45 Lt"/>
              </a:rPr>
              <a:t>User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name from Microsoft</a:t>
            </a: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Exchange /</a:t>
            </a: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 Microsoft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Outlook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sp>
        <p:nvSpPr>
          <p:cNvPr id="91" name="Textfeld 9"/>
          <p:cNvSpPr txBox="1"/>
          <p:nvPr/>
        </p:nvSpPr>
        <p:spPr>
          <a:xfrm>
            <a:off x="96931" y="5604811"/>
            <a:ext cx="26714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Transfer positions from existing </a:t>
            </a:r>
          </a:p>
          <a:p>
            <a:r>
              <a:rPr lang="en-GB" sz="1200" dirty="0" smtClean="0">
                <a:latin typeface="HelveticaNeueLT Std Med" pitchFamily="34" charset="0"/>
              </a:rPr>
              <a:t>budgets</a:t>
            </a:r>
            <a:r>
              <a:rPr lang="de-DE" sz="1200" dirty="0" smtClean="0">
                <a:latin typeface="HelveticaNeueLT Std Med" pitchFamily="34" charset="0"/>
              </a:rPr>
              <a:t>:</a:t>
            </a:r>
          </a:p>
          <a:p>
            <a:endParaRPr lang="de-DE" sz="1200" dirty="0" smtClean="0">
              <a:latin typeface="HelveticaNeueLT Std Med" pitchFamily="34" charset="0"/>
            </a:endParaRPr>
          </a:p>
          <a:p>
            <a:pPr indent="179388">
              <a:buFont typeface="Arial" pitchFamily="34" charset="0"/>
              <a:buChar char="•"/>
            </a:pPr>
            <a:r>
              <a:rPr lang="en-GB" sz="1200" dirty="0" smtClean="0"/>
              <a:t>not yet billed</a:t>
            </a:r>
            <a:endParaRPr lang="de-DE" sz="1200" dirty="0" smtClean="0">
              <a:latin typeface="HelveticaNeueLT Std Lt" pitchFamily="34" charset="0"/>
            </a:endParaRPr>
          </a:p>
          <a:p>
            <a:pPr indent="179388">
              <a:buFont typeface="Arial" pitchFamily="34" charset="0"/>
              <a:buChar char="•"/>
            </a:pPr>
            <a:r>
              <a:rPr lang="de-DE" sz="1200" dirty="0" smtClean="0">
                <a:latin typeface="HelveticaNeueLT Std Lt" pitchFamily="34" charset="0"/>
              </a:rPr>
              <a:t>all</a:t>
            </a:r>
            <a:endParaRPr lang="de-DE" sz="1200" dirty="0">
              <a:latin typeface="HelveticaNeueLT Std Lt" pitchFamily="34" charset="0"/>
              <a:cs typeface="HelveticaNeueLT Pro 45 Lt"/>
            </a:endParaRPr>
          </a:p>
        </p:txBody>
      </p:sp>
      <p:grpSp>
        <p:nvGrpSpPr>
          <p:cNvPr id="92" name="Gruppierung 16"/>
          <p:cNvGrpSpPr/>
          <p:nvPr/>
        </p:nvGrpSpPr>
        <p:grpSpPr>
          <a:xfrm>
            <a:off x="92216" y="1291106"/>
            <a:ext cx="2700000" cy="10055"/>
            <a:chOff x="87921" y="1958437"/>
            <a:chExt cx="2700000" cy="10055"/>
          </a:xfrm>
        </p:grpSpPr>
        <p:cxnSp>
          <p:nvCxnSpPr>
            <p:cNvPr id="93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Grafik 46" descr="Budget new expenses button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7" y="2019299"/>
            <a:ext cx="472040" cy="440145"/>
          </a:xfrm>
          <a:prstGeom prst="rect">
            <a:avLst/>
          </a:prstGeom>
        </p:spPr>
      </p:pic>
      <p:pic>
        <p:nvPicPr>
          <p:cNvPr id="54" name="Grafik 53" descr="New Planned Expense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2786063"/>
            <a:ext cx="2800350" cy="2540318"/>
          </a:xfrm>
          <a:prstGeom prst="rect">
            <a:avLst/>
          </a:prstGeom>
        </p:spPr>
      </p:pic>
      <p:sp>
        <p:nvSpPr>
          <p:cNvPr id="39" name="Legende mit Linie 2 27"/>
          <p:cNvSpPr/>
          <p:nvPr/>
        </p:nvSpPr>
        <p:spPr>
          <a:xfrm>
            <a:off x="4480720" y="3288553"/>
            <a:ext cx="185739" cy="142037"/>
          </a:xfrm>
          <a:prstGeom prst="borderCallout2">
            <a:avLst>
              <a:gd name="adj1" fmla="val 49489"/>
              <a:gd name="adj2" fmla="val -42740"/>
              <a:gd name="adj3" fmla="val -705081"/>
              <a:gd name="adj4" fmla="val -882688"/>
              <a:gd name="adj5" fmla="val -704674"/>
              <a:gd name="adj6" fmla="val -942591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Legende mit Linie 2 27"/>
          <p:cNvSpPr/>
          <p:nvPr/>
        </p:nvSpPr>
        <p:spPr>
          <a:xfrm>
            <a:off x="4107658" y="3456037"/>
            <a:ext cx="1273967" cy="153938"/>
          </a:xfrm>
          <a:prstGeom prst="borderCallout2">
            <a:avLst>
              <a:gd name="adj1" fmla="val 47648"/>
              <a:gd name="adj2" fmla="val -5850"/>
              <a:gd name="adj3" fmla="val -415837"/>
              <a:gd name="adj4" fmla="val -83020"/>
              <a:gd name="adj5" fmla="val -416170"/>
              <a:gd name="adj6" fmla="val -105580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Legende mit Linie 2 27"/>
          <p:cNvSpPr/>
          <p:nvPr/>
        </p:nvSpPr>
        <p:spPr>
          <a:xfrm>
            <a:off x="4107656" y="3629871"/>
            <a:ext cx="1273952" cy="161082"/>
          </a:xfrm>
          <a:prstGeom prst="borderCallout2">
            <a:avLst>
              <a:gd name="adj1" fmla="val 52082"/>
              <a:gd name="adj2" fmla="val -5419"/>
              <a:gd name="adj3" fmla="val -120003"/>
              <a:gd name="adj4" fmla="val -82910"/>
              <a:gd name="adj5" fmla="val -120487"/>
              <a:gd name="adj6" fmla="val -105466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Legende mit Linie 2 27"/>
          <p:cNvSpPr/>
          <p:nvPr/>
        </p:nvSpPr>
        <p:spPr>
          <a:xfrm>
            <a:off x="4107657" y="3982311"/>
            <a:ext cx="2338386" cy="161082"/>
          </a:xfrm>
          <a:prstGeom prst="borderCallout2">
            <a:avLst>
              <a:gd name="adj1" fmla="val 49618"/>
              <a:gd name="adj2" fmla="val -3025"/>
              <a:gd name="adj3" fmla="val 602328"/>
              <a:gd name="adj4" fmla="val -44926"/>
              <a:gd name="adj5" fmla="val 601906"/>
              <a:gd name="adj6" fmla="val -57444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Legende mit Linie 2 27"/>
          <p:cNvSpPr/>
          <p:nvPr/>
        </p:nvSpPr>
        <p:spPr>
          <a:xfrm>
            <a:off x="4106864" y="3805304"/>
            <a:ext cx="2338386" cy="161082"/>
          </a:xfrm>
          <a:prstGeom prst="borderCallout2">
            <a:avLst>
              <a:gd name="adj1" fmla="val 49618"/>
              <a:gd name="adj2" fmla="val -3025"/>
              <a:gd name="adj3" fmla="val 170669"/>
              <a:gd name="adj4" fmla="val -45129"/>
              <a:gd name="adj5" fmla="val 170244"/>
              <a:gd name="adj6" fmla="val -57647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Legende mit Linie 2 27"/>
          <p:cNvSpPr/>
          <p:nvPr/>
        </p:nvSpPr>
        <p:spPr>
          <a:xfrm>
            <a:off x="4058445" y="4517231"/>
            <a:ext cx="335756" cy="166687"/>
          </a:xfrm>
          <a:prstGeom prst="borderCallout2">
            <a:avLst>
              <a:gd name="adj1" fmla="val 145004"/>
              <a:gd name="adj2" fmla="val 46211"/>
              <a:gd name="adj3" fmla="val 897389"/>
              <a:gd name="adj4" fmla="val -199563"/>
              <a:gd name="adj5" fmla="val 897844"/>
              <a:gd name="adj6" fmla="val -383837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9" grpId="1" animBg="1"/>
      <p:bldP spid="85" grpId="1"/>
      <p:bldP spid="86" grpId="0"/>
      <p:bldP spid="87" grpId="0"/>
      <p:bldP spid="88" grpId="0"/>
      <p:bldP spid="89" grpId="0"/>
      <p:bldP spid="90" grpId="0"/>
      <p:bldP spid="91" grpId="0"/>
      <p:bldP spid="39" grpId="0" animBg="1"/>
      <p:bldP spid="41" grpId="0" animBg="1"/>
      <p:bldP spid="42" grpId="0" animBg="1"/>
      <p:bldP spid="43" grpId="0" animBg="1"/>
      <p:bldP spid="52" grpId="0" animBg="1"/>
      <p:bldP spid="4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2" descr="Budget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982563" y="1596390"/>
            <a:ext cx="6057899" cy="469582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478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NeueLT Std Lt" pitchFamily="34" charset="0"/>
              </a:rPr>
              <a:t>Load templates</a:t>
            </a:r>
            <a:endParaRPr lang="en-US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40" name="Textfeld 52"/>
          <p:cNvSpPr txBox="1"/>
          <p:nvPr/>
        </p:nvSpPr>
        <p:spPr>
          <a:xfrm>
            <a:off x="119156" y="3741091"/>
            <a:ext cx="267148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smtClean="0">
                <a:latin typeface="HelveticaNeueLT Std Med" pitchFamily="34" charset="0"/>
              </a:rPr>
              <a:t>Template positions are displayed</a:t>
            </a:r>
            <a:endParaRPr lang="en-GB" sz="1200">
              <a:latin typeface="HelveticaNeueLT Pro 45 Lt"/>
              <a:cs typeface="HelveticaNeueLT Pro 45 Lt"/>
            </a:endParaRPr>
          </a:p>
        </p:txBody>
      </p:sp>
      <p:grpSp>
        <p:nvGrpSpPr>
          <p:cNvPr id="48" name="Gruppierung 16"/>
          <p:cNvGrpSpPr/>
          <p:nvPr/>
        </p:nvGrpSpPr>
        <p:grpSpPr>
          <a:xfrm>
            <a:off x="87921" y="3564978"/>
            <a:ext cx="2700000" cy="10055"/>
            <a:chOff x="87921" y="1958437"/>
            <a:chExt cx="2700000" cy="10055"/>
          </a:xfrm>
        </p:grpSpPr>
        <p:cxnSp>
          <p:nvCxnSpPr>
            <p:cNvPr id="49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fik 15" descr="Budget load template button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860" y="2016250"/>
            <a:ext cx="353579" cy="443581"/>
          </a:xfrm>
          <a:prstGeom prst="rect">
            <a:avLst/>
          </a:prstGeom>
        </p:spPr>
      </p:pic>
      <p:pic>
        <p:nvPicPr>
          <p:cNvPr id="18" name="Grafik 17" descr="Budget load template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626" y="2631121"/>
            <a:ext cx="2741612" cy="3221394"/>
          </a:xfrm>
          <a:prstGeom prst="rect">
            <a:avLst/>
          </a:prstGeom>
        </p:spPr>
      </p:pic>
      <p:sp>
        <p:nvSpPr>
          <p:cNvPr id="34" name="Legende mit Linie 2 27"/>
          <p:cNvSpPr/>
          <p:nvPr/>
        </p:nvSpPr>
        <p:spPr>
          <a:xfrm>
            <a:off x="3819525" y="3526154"/>
            <a:ext cx="2579688" cy="155260"/>
          </a:xfrm>
          <a:prstGeom prst="borderCallout2">
            <a:avLst>
              <a:gd name="adj1" fmla="val 57757"/>
              <a:gd name="adj2" fmla="val -2934"/>
              <a:gd name="adj3" fmla="val 212985"/>
              <a:gd name="adj4" fmla="val -20256"/>
              <a:gd name="adj5" fmla="val 213554"/>
              <a:gd name="adj6" fmla="val -43073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Inhaltsplatzhalter 24"/>
          <p:cNvSpPr txBox="1">
            <a:spLocks/>
          </p:cNvSpPr>
          <p:nvPr/>
        </p:nvSpPr>
        <p:spPr>
          <a:xfrm>
            <a:off x="122238" y="2027238"/>
            <a:ext cx="2713037" cy="731865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Budget templates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include predefined budget positions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and save time with recurring or similar projects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Lt" pitchFamily="34" charset="0"/>
              <a:cs typeface="HelveticaNeueLT Pro 45 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LT Pro 45 Lt"/>
              <a:ea typeface="+mn-ea"/>
              <a:cs typeface="HelveticaNeueLT Pro 45 Lt"/>
            </a:endParaRPr>
          </a:p>
        </p:txBody>
      </p:sp>
      <p:grpSp>
        <p:nvGrpSpPr>
          <p:cNvPr id="19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20" name="Gerade Verbindung 19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4" grpId="0" animBg="1"/>
      <p:bldP spid="1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platzhalter 12" descr="Budget.tif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93" b="193"/>
          <a:stretch>
            <a:fillRect/>
          </a:stretch>
        </p:blipFill>
        <p:spPr/>
      </p:pic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982563" y="1645919"/>
            <a:ext cx="6057899" cy="4591051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43812" y="600780"/>
            <a:ext cx="3647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HelveticaNeueLT Std Lt" pitchFamily="34" charset="0"/>
              </a:rPr>
              <a:t>Create budget positions</a:t>
            </a:r>
            <a:endParaRPr lang="en-GB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20" name="Textfeld 9"/>
          <p:cNvSpPr txBox="1"/>
          <p:nvPr/>
        </p:nvSpPr>
        <p:spPr>
          <a:xfrm>
            <a:off x="117476" y="5208826"/>
            <a:ext cx="267148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Freely-definable units, e.g.:</a:t>
            </a:r>
          </a:p>
          <a:p>
            <a:endParaRPr lang="en-GB" sz="800" dirty="0" smtClean="0"/>
          </a:p>
          <a:p>
            <a:pPr indent="180975">
              <a:buFont typeface="Arial" pitchFamily="34" charset="0"/>
              <a:buChar char="•"/>
            </a:pPr>
            <a:r>
              <a:rPr lang="en-GB" sz="1200" dirty="0" smtClean="0">
                <a:latin typeface="HelveticaNeueLT Std Lt" pitchFamily="34" charset="0"/>
              </a:rPr>
              <a:t>Minutes, days, months, </a:t>
            </a:r>
          </a:p>
          <a:p>
            <a:pPr indent="180975">
              <a:buFont typeface="Arial" pitchFamily="34" charset="0"/>
              <a:buChar char="•"/>
            </a:pPr>
            <a:r>
              <a:rPr lang="en-GB" sz="1200" dirty="0" smtClean="0">
                <a:latin typeface="HelveticaNeueLT Std Lt" pitchFamily="34" charset="0"/>
              </a:rPr>
              <a:t>Meters, inches, parts, etc.</a:t>
            </a:r>
          </a:p>
          <a:p>
            <a:pPr indent="180975">
              <a:buFont typeface="Arial" pitchFamily="34" charset="0"/>
              <a:buChar char="•"/>
            </a:pPr>
            <a:r>
              <a:rPr lang="en-US" sz="1200" dirty="0" smtClean="0">
                <a:latin typeface="HelveticaNeueLT Std Lt" pitchFamily="34" charset="0"/>
                <a:cs typeface="HelveticaNeueLT Pro 45 Lt"/>
              </a:rPr>
              <a:t>All-inclusive, flat, etc.</a:t>
            </a:r>
            <a:endParaRPr lang="en-US" sz="1200" dirty="0">
              <a:latin typeface="HelveticaNeueLT Std Lt" pitchFamily="34" charset="0"/>
              <a:cs typeface="HelveticaNeueLT Pro 45 Lt"/>
            </a:endParaRPr>
          </a:p>
        </p:txBody>
      </p:sp>
      <p:grpSp>
        <p:nvGrpSpPr>
          <p:cNvPr id="47" name="Gruppierung 16"/>
          <p:cNvGrpSpPr/>
          <p:nvPr/>
        </p:nvGrpSpPr>
        <p:grpSpPr>
          <a:xfrm>
            <a:off x="117201" y="3221862"/>
            <a:ext cx="2700000" cy="10055"/>
            <a:chOff x="87921" y="1958437"/>
            <a:chExt cx="2700000" cy="10055"/>
          </a:xfrm>
        </p:grpSpPr>
        <p:cxnSp>
          <p:nvCxnSpPr>
            <p:cNvPr id="48" name="Gerade Verbindung 4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ierung 16"/>
          <p:cNvGrpSpPr/>
          <p:nvPr/>
        </p:nvGrpSpPr>
        <p:grpSpPr>
          <a:xfrm>
            <a:off x="108240" y="4424838"/>
            <a:ext cx="2700000" cy="10055"/>
            <a:chOff x="87921" y="1958437"/>
            <a:chExt cx="2700000" cy="10055"/>
          </a:xfrm>
        </p:grpSpPr>
        <p:cxnSp>
          <p:nvCxnSpPr>
            <p:cNvPr id="51" name="Gerade Verbindung 50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ierung 16"/>
          <p:cNvGrpSpPr/>
          <p:nvPr/>
        </p:nvGrpSpPr>
        <p:grpSpPr>
          <a:xfrm>
            <a:off x="107580" y="3826835"/>
            <a:ext cx="2700000" cy="10055"/>
            <a:chOff x="87921" y="1958437"/>
            <a:chExt cx="2700000" cy="10055"/>
          </a:xfrm>
        </p:grpSpPr>
        <p:cxnSp>
          <p:nvCxnSpPr>
            <p:cNvPr id="54" name="Gerade Verbindung 53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ierung 16"/>
          <p:cNvGrpSpPr/>
          <p:nvPr/>
        </p:nvGrpSpPr>
        <p:grpSpPr>
          <a:xfrm>
            <a:off x="107580" y="5036287"/>
            <a:ext cx="2700000" cy="10055"/>
            <a:chOff x="87921" y="1958437"/>
            <a:chExt cx="2700000" cy="10055"/>
          </a:xfrm>
        </p:grpSpPr>
        <p:cxnSp>
          <p:nvCxnSpPr>
            <p:cNvPr id="57" name="Gerade Verbindung 56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Grafik 36" descr="Budget new position button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99" y="2013977"/>
            <a:ext cx="441326" cy="447816"/>
          </a:xfrm>
          <a:prstGeom prst="rect">
            <a:avLst/>
          </a:prstGeom>
        </p:spPr>
      </p:pic>
      <p:pic>
        <p:nvPicPr>
          <p:cNvPr id="40" name="Grafik 39" descr="Budget new position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620" y="2603590"/>
            <a:ext cx="2735580" cy="3399935"/>
          </a:xfrm>
          <a:prstGeom prst="rect">
            <a:avLst/>
          </a:prstGeom>
        </p:spPr>
      </p:pic>
      <p:sp>
        <p:nvSpPr>
          <p:cNvPr id="30" name="Legende mit Linie 2 27"/>
          <p:cNvSpPr/>
          <p:nvPr/>
        </p:nvSpPr>
        <p:spPr>
          <a:xfrm>
            <a:off x="5593555" y="3538529"/>
            <a:ext cx="1183483" cy="114300"/>
          </a:xfrm>
          <a:prstGeom prst="borderCallout2">
            <a:avLst>
              <a:gd name="adj1" fmla="val -47624"/>
              <a:gd name="adj2" fmla="val 49503"/>
              <a:gd name="adj3" fmla="val -754658"/>
              <a:gd name="adj4" fmla="val -56676"/>
              <a:gd name="adj5" fmla="val -754637"/>
              <a:gd name="adj6" fmla="val -233171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Legende mit Linie 2 27"/>
          <p:cNvSpPr/>
          <p:nvPr/>
        </p:nvSpPr>
        <p:spPr>
          <a:xfrm>
            <a:off x="4538663" y="3371859"/>
            <a:ext cx="947737" cy="109530"/>
          </a:xfrm>
          <a:prstGeom prst="borderCallout2">
            <a:avLst>
              <a:gd name="adj1" fmla="val 51174"/>
              <a:gd name="adj2" fmla="val -7823"/>
              <a:gd name="adj3" fmla="val 154855"/>
              <a:gd name="adj4" fmla="val -113303"/>
              <a:gd name="adj5" fmla="val 153996"/>
              <a:gd name="adj6" fmla="val -182289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Legende mit Linie 2 27"/>
          <p:cNvSpPr/>
          <p:nvPr/>
        </p:nvSpPr>
        <p:spPr>
          <a:xfrm>
            <a:off x="5035550" y="4184651"/>
            <a:ext cx="1800225" cy="155574"/>
          </a:xfrm>
          <a:prstGeom prst="borderCallout2">
            <a:avLst>
              <a:gd name="adj1" fmla="val 49313"/>
              <a:gd name="adj2" fmla="val -4338"/>
              <a:gd name="adj3" fmla="val 49844"/>
              <a:gd name="adj4" fmla="val -91035"/>
              <a:gd name="adj5" fmla="val 49458"/>
              <a:gd name="adj6" fmla="val -125721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Legende mit Linie 2 27"/>
          <p:cNvSpPr/>
          <p:nvPr/>
        </p:nvSpPr>
        <p:spPr>
          <a:xfrm>
            <a:off x="5035550" y="4354513"/>
            <a:ext cx="1800225" cy="374650"/>
          </a:xfrm>
          <a:prstGeom prst="borderCallout2">
            <a:avLst>
              <a:gd name="adj1" fmla="val 48685"/>
              <a:gd name="adj2" fmla="val -4426"/>
              <a:gd name="adj3" fmla="val 117492"/>
              <a:gd name="adj4" fmla="val -88348"/>
              <a:gd name="adj5" fmla="val 117091"/>
              <a:gd name="adj6" fmla="val -126045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Legende mit Linie 2 27"/>
          <p:cNvSpPr/>
          <p:nvPr/>
        </p:nvSpPr>
        <p:spPr>
          <a:xfrm>
            <a:off x="5034280" y="5133975"/>
            <a:ext cx="1782446" cy="393700"/>
          </a:xfrm>
          <a:prstGeom prst="borderCallout2">
            <a:avLst>
              <a:gd name="adj1" fmla="val 53489"/>
              <a:gd name="adj2" fmla="val -4645"/>
              <a:gd name="adj3" fmla="val 132373"/>
              <a:gd name="adj4" fmla="val -88310"/>
              <a:gd name="adj5" fmla="val 132358"/>
              <a:gd name="adj6" fmla="val -126818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9" name="Inhaltsplatzhalter 35"/>
          <p:cNvSpPr txBox="1">
            <a:spLocks/>
          </p:cNvSpPr>
          <p:nvPr/>
        </p:nvSpPr>
        <p:spPr>
          <a:xfrm>
            <a:off x="122238" y="3392478"/>
            <a:ext cx="2713037" cy="334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Position group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sp>
        <p:nvSpPr>
          <p:cNvPr id="60" name="Inhaltsplatzhalter 35"/>
          <p:cNvSpPr txBox="1">
            <a:spLocks/>
          </p:cNvSpPr>
          <p:nvPr/>
        </p:nvSpPr>
        <p:spPr>
          <a:xfrm>
            <a:off x="115888" y="2024063"/>
            <a:ext cx="2713037" cy="10239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Select a position template</a:t>
            </a: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Lt" pitchFamily="34" charset="0"/>
              <a:cs typeface="HelveticaNeueLT Pro 45 Lt"/>
            </a:endParaRP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InLoox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 automatically loads prices, description, amount and units from pre-defined budget position templates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61" name="Inhaltsplatzhalter 35"/>
          <p:cNvSpPr txBox="1">
            <a:spLocks/>
          </p:cNvSpPr>
          <p:nvPr/>
        </p:nvSpPr>
        <p:spPr>
          <a:xfrm>
            <a:off x="112730" y="3996410"/>
            <a:ext cx="2713037" cy="334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Name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sp>
        <p:nvSpPr>
          <p:cNvPr id="62" name="Inhaltsplatzhalter 35"/>
          <p:cNvSpPr txBox="1">
            <a:spLocks/>
          </p:cNvSpPr>
          <p:nvPr/>
        </p:nvSpPr>
        <p:spPr>
          <a:xfrm>
            <a:off x="111460" y="4597755"/>
            <a:ext cx="2713037" cy="334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Multiline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description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grpSp>
        <p:nvGrpSpPr>
          <p:cNvPr id="68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69" name="Gerade Verbindung 68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 animBg="1"/>
      <p:bldP spid="29" grpId="0" animBg="1"/>
      <p:bldP spid="31" grpId="0" animBg="1"/>
      <p:bldP spid="33" grpId="0" animBg="1"/>
      <p:bldP spid="34" grpId="0" animBg="1"/>
      <p:bldP spid="59" grpId="0"/>
      <p:bldP spid="60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13" descr="Inbox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07" b="107"/>
          <a:stretch>
            <a:fillRect/>
          </a:stretch>
        </p:blipFill>
        <p:spPr/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41301" y="1652588"/>
            <a:ext cx="5997775" cy="45624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44355" y="4839644"/>
            <a:ext cx="239407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200" dirty="0">
                <a:solidFill>
                  <a:srgbClr val="0080C9"/>
                </a:solidFill>
                <a:latin typeface="Journal"/>
                <a:cs typeface="Journal"/>
              </a:rPr>
              <a:t>„Important figures, deadlines and milestones are under control at anytime. Your project portfolio is transparent and easy-to-handle.“</a:t>
            </a:r>
          </a:p>
        </p:txBody>
      </p:sp>
      <p:pic>
        <p:nvPicPr>
          <p:cNvPr id="13" name="Grafik 12" descr="Dashboard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2" y="2345531"/>
            <a:ext cx="4795826" cy="3671888"/>
          </a:xfrm>
          <a:prstGeom prst="rect">
            <a:avLst/>
          </a:prstGeom>
        </p:spPr>
      </p:pic>
      <p:sp>
        <p:nvSpPr>
          <p:cNvPr id="15" name="Inhaltsplatzhalter 18"/>
          <p:cNvSpPr txBox="1">
            <a:spLocks/>
          </p:cNvSpPr>
          <p:nvPr/>
        </p:nvSpPr>
        <p:spPr>
          <a:xfrm>
            <a:off x="122238" y="2027238"/>
            <a:ext cx="2713037" cy="921702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All relevant and project-related information for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handling, control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and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analysis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grpSp>
        <p:nvGrpSpPr>
          <p:cNvPr id="16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17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feld 20"/>
          <p:cNvSpPr txBox="1"/>
          <p:nvPr/>
        </p:nvSpPr>
        <p:spPr>
          <a:xfrm>
            <a:off x="3143812" y="600780"/>
            <a:ext cx="5644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NeueLT Std Lt" pitchFamily="34" charset="0"/>
              </a:rPr>
              <a:t>Dashboard – important project data at a glance</a:t>
            </a:r>
            <a:endParaRPr lang="en-US" sz="2000" spc="20" dirty="0" smtClean="0">
              <a:latin typeface="HelveticaNeueLT Std Lt" pitchFamily="34" charset="0"/>
              <a:cs typeface="HelveticaNeueLT Pro 45 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xpenses vs Revenues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mtClean="0"/>
              <a:t>Budget overview</a:t>
            </a:r>
            <a:endParaRPr lang="en-GB" spc="20" smtClean="0"/>
          </a:p>
          <a:p>
            <a:endParaRPr lang="en-GB"/>
          </a:p>
        </p:txBody>
      </p:sp>
      <p:sp>
        <p:nvSpPr>
          <p:cNvPr id="8" name="Inhaltsplatzhalter 6"/>
          <p:cNvSpPr txBox="1">
            <a:spLocks/>
          </p:cNvSpPr>
          <p:nvPr/>
        </p:nvSpPr>
        <p:spPr>
          <a:xfrm>
            <a:off x="122238" y="2027238"/>
            <a:ext cx="2713037" cy="439737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Compare planned and actual expenses and revenues visually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NeueLT Std Lt" pitchFamily="34" charset="0"/>
              <a:cs typeface="HelveticaNeueLT Pro 45 Lt"/>
            </a:endParaRPr>
          </a:p>
        </p:txBody>
      </p:sp>
      <p:grpSp>
        <p:nvGrpSpPr>
          <p:cNvPr id="10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11" name="Gerade Verbindung 10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platzhalter 8" descr="Expenses vs Revenues.tif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93" b="193"/>
          <a:stretch>
            <a:fillRect/>
          </a:stretch>
        </p:blipFill>
        <p:spPr/>
      </p:pic>
      <p:sp>
        <p:nvSpPr>
          <p:cNvPr id="5" name="Textfeld 4"/>
          <p:cNvSpPr txBox="1"/>
          <p:nvPr/>
        </p:nvSpPr>
        <p:spPr>
          <a:xfrm>
            <a:off x="3143813" y="600780"/>
            <a:ext cx="481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latin typeface="HelveticaNeueLT Std Lt" pitchFamily="34" charset="0"/>
              </a:rPr>
              <a:t>Early warning system and cost control</a:t>
            </a:r>
            <a:endParaRPr lang="en-GB" sz="2000" spc="2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45" name="Legende mit Linie 2 44"/>
          <p:cNvSpPr/>
          <p:nvPr/>
        </p:nvSpPr>
        <p:spPr>
          <a:xfrm>
            <a:off x="5998369" y="2864642"/>
            <a:ext cx="2129864" cy="321793"/>
          </a:xfrm>
          <a:prstGeom prst="borderCallout2">
            <a:avLst>
              <a:gd name="adj1" fmla="val -75356"/>
              <a:gd name="adj2" fmla="val 49555"/>
              <a:gd name="adj3" fmla="val -185012"/>
              <a:gd name="adj4" fmla="val 3815"/>
              <a:gd name="adj5" fmla="val -185712"/>
              <a:gd name="adj6" fmla="val -151848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Legende mit Linie 2 45"/>
          <p:cNvSpPr/>
          <p:nvPr/>
        </p:nvSpPr>
        <p:spPr>
          <a:xfrm>
            <a:off x="3588545" y="2865607"/>
            <a:ext cx="2397918" cy="320518"/>
          </a:xfrm>
          <a:prstGeom prst="borderCallout2">
            <a:avLst>
              <a:gd name="adj1" fmla="val 48167"/>
              <a:gd name="adj2" fmla="val -3619"/>
              <a:gd name="adj3" fmla="val 48251"/>
              <a:gd name="adj4" fmla="val -20766"/>
              <a:gd name="adj5" fmla="val 48226"/>
              <a:gd name="adj6" fmla="val -34649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Legende mit Linie 2 50"/>
          <p:cNvSpPr/>
          <p:nvPr/>
        </p:nvSpPr>
        <p:spPr>
          <a:xfrm>
            <a:off x="4131470" y="3689040"/>
            <a:ext cx="90488" cy="99060"/>
          </a:xfrm>
          <a:prstGeom prst="borderCallout2">
            <a:avLst>
              <a:gd name="adj1" fmla="val 50542"/>
              <a:gd name="adj2" fmla="val -92107"/>
              <a:gd name="adj3" fmla="val 164187"/>
              <a:gd name="adj4" fmla="val -881023"/>
              <a:gd name="adj5" fmla="val 163911"/>
              <a:gd name="adj6" fmla="val -1609571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9"/>
          <p:cNvSpPr txBox="1"/>
          <p:nvPr/>
        </p:nvSpPr>
        <p:spPr>
          <a:xfrm>
            <a:off x="125506" y="5182778"/>
            <a:ext cx="267148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NeueLT Std Med" pitchFamily="34" charset="0"/>
              </a:rPr>
              <a:t>Budget overruns are marked red</a:t>
            </a:r>
            <a:endParaRPr lang="en-US" sz="1200" dirty="0">
              <a:latin typeface="HelveticaNeueLT Pro 45 Lt"/>
              <a:cs typeface="HelveticaNeueLT Pro 45 Lt"/>
            </a:endParaRPr>
          </a:p>
        </p:txBody>
      </p:sp>
      <p:grpSp>
        <p:nvGrpSpPr>
          <p:cNvPr id="39" name="Gruppierung 16"/>
          <p:cNvGrpSpPr/>
          <p:nvPr/>
        </p:nvGrpSpPr>
        <p:grpSpPr>
          <a:xfrm>
            <a:off x="87921" y="5008074"/>
            <a:ext cx="2700000" cy="10055"/>
            <a:chOff x="87921" y="1958437"/>
            <a:chExt cx="2700000" cy="10055"/>
          </a:xfrm>
        </p:grpSpPr>
        <p:cxnSp>
          <p:nvCxnSpPr>
            <p:cNvPr id="41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ung 16"/>
          <p:cNvGrpSpPr/>
          <p:nvPr/>
        </p:nvGrpSpPr>
        <p:grpSpPr>
          <a:xfrm>
            <a:off x="118140" y="2644963"/>
            <a:ext cx="2700000" cy="10055"/>
            <a:chOff x="87921" y="1958437"/>
            <a:chExt cx="2700000" cy="10055"/>
          </a:xfrm>
        </p:grpSpPr>
        <p:cxnSp>
          <p:nvCxnSpPr>
            <p:cNvPr id="50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ierung 16"/>
          <p:cNvGrpSpPr/>
          <p:nvPr/>
        </p:nvGrpSpPr>
        <p:grpSpPr>
          <a:xfrm>
            <a:off x="95000" y="3436024"/>
            <a:ext cx="2700000" cy="10055"/>
            <a:chOff x="87921" y="1958437"/>
            <a:chExt cx="2700000" cy="10055"/>
          </a:xfrm>
        </p:grpSpPr>
        <p:cxnSp>
          <p:nvCxnSpPr>
            <p:cNvPr id="54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pierung 16"/>
          <p:cNvGrpSpPr/>
          <p:nvPr/>
        </p:nvGrpSpPr>
        <p:grpSpPr>
          <a:xfrm>
            <a:off x="82514" y="4224647"/>
            <a:ext cx="2700000" cy="10055"/>
            <a:chOff x="87921" y="1958437"/>
            <a:chExt cx="2700000" cy="10055"/>
          </a:xfrm>
        </p:grpSpPr>
        <p:cxnSp>
          <p:nvCxnSpPr>
            <p:cNvPr id="60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Legende mit Linie 2 27"/>
          <p:cNvSpPr/>
          <p:nvPr/>
        </p:nvSpPr>
        <p:spPr>
          <a:xfrm>
            <a:off x="8141494" y="2865593"/>
            <a:ext cx="514350" cy="320518"/>
          </a:xfrm>
          <a:prstGeom prst="borderCallout2">
            <a:avLst>
              <a:gd name="adj1" fmla="val 117801"/>
              <a:gd name="adj2" fmla="val 49435"/>
              <a:gd name="adj3" fmla="val 556220"/>
              <a:gd name="adj4" fmla="val -365116"/>
              <a:gd name="adj5" fmla="val 557282"/>
              <a:gd name="adj6" fmla="val -1058882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Legende mit Linie 2 30"/>
          <p:cNvSpPr/>
          <p:nvPr/>
        </p:nvSpPr>
        <p:spPr>
          <a:xfrm>
            <a:off x="8655843" y="3278316"/>
            <a:ext cx="152401" cy="282418"/>
          </a:xfrm>
          <a:prstGeom prst="borderCallout2">
            <a:avLst>
              <a:gd name="adj1" fmla="val 116704"/>
              <a:gd name="adj2" fmla="val 28319"/>
              <a:gd name="adj3" fmla="val 721176"/>
              <a:gd name="adj4" fmla="val -1516931"/>
              <a:gd name="adj5" fmla="val 722040"/>
              <a:gd name="adj6" fmla="val -3757653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Inhaltsplatzhalter 28"/>
          <p:cNvSpPr txBox="1">
            <a:spLocks/>
          </p:cNvSpPr>
          <p:nvPr/>
        </p:nvSpPr>
        <p:spPr>
          <a:xfrm>
            <a:off x="122238" y="2827338"/>
            <a:ext cx="2713037" cy="5178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Planned expenses, resource and additional costs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sp>
        <p:nvSpPr>
          <p:cNvPr id="42" name="Inhaltsplatzhalter 28"/>
          <p:cNvSpPr txBox="1">
            <a:spLocks/>
          </p:cNvSpPr>
          <p:nvPr/>
        </p:nvSpPr>
        <p:spPr>
          <a:xfrm>
            <a:off x="122222" y="3609248"/>
            <a:ext cx="2713037" cy="5178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Currencies: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$, £, ¥, EUR, CHF, etc.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sp>
        <p:nvSpPr>
          <p:cNvPr id="43" name="Inhaltsplatzhalter 28"/>
          <p:cNvSpPr txBox="1">
            <a:spLocks/>
          </p:cNvSpPr>
          <p:nvPr/>
        </p:nvSpPr>
        <p:spPr>
          <a:xfrm>
            <a:off x="122206" y="4395127"/>
            <a:ext cx="2713037" cy="5178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Planned/actual expenses comparison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Med" pitchFamily="34" charset="0"/>
              <a:cs typeface="HelveticaNeueLT Pro 45 Lt"/>
            </a:endParaRPr>
          </a:p>
        </p:txBody>
      </p:sp>
      <p:sp>
        <p:nvSpPr>
          <p:cNvPr id="47" name="Inhaltsplatzhalter 28"/>
          <p:cNvSpPr txBox="1">
            <a:spLocks/>
          </p:cNvSpPr>
          <p:nvPr/>
        </p:nvSpPr>
        <p:spPr>
          <a:xfrm>
            <a:off x="122238" y="2039937"/>
            <a:ext cx="2713037" cy="4651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 Med" pitchFamily="34" charset="0"/>
                <a:cs typeface="HelveticaNeueLT Pro 45 Lt"/>
              </a:rPr>
              <a:t>Actual expenses, resource and additional costs</a:t>
            </a:r>
          </a:p>
        </p:txBody>
      </p:sp>
      <p:grpSp>
        <p:nvGrpSpPr>
          <p:cNvPr id="48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55" name="Gerade Verbindung 5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1" grpId="0" animBg="1"/>
      <p:bldP spid="12" grpId="0"/>
      <p:bldP spid="28" grpId="0" animBg="1"/>
      <p:bldP spid="31" grpId="0" animBg="1"/>
      <p:bldP spid="40" grpId="0"/>
      <p:bldP spid="42" grpId="0"/>
      <p:bldP spid="43" grpId="0"/>
      <p:bldP spid="4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GB" smtClean="0">
                <a:solidFill>
                  <a:schemeClr val="tx1"/>
                </a:solidFill>
              </a:rPr>
              <a:t>Cost breakdown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feld 9"/>
          <p:cNvSpPr txBox="1"/>
          <p:nvPr/>
        </p:nvSpPr>
        <p:spPr>
          <a:xfrm>
            <a:off x="125506" y="4106374"/>
            <a:ext cx="26714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Expenses and revenues are broke down according to group or cost </a:t>
            </a:r>
            <a:r>
              <a:rPr lang="en-GB" sz="1200" dirty="0" err="1" smtClean="0">
                <a:latin typeface="HelveticaNeueLT Std Med" pitchFamily="34" charset="0"/>
              </a:rPr>
              <a:t>center</a:t>
            </a:r>
            <a:endParaRPr lang="en-GB" sz="1200" dirty="0">
              <a:latin typeface="HelveticaNeueLT Std Med" pitchFamily="34" charset="0"/>
              <a:cs typeface="HelveticaNeueLT Pro 45 Lt"/>
            </a:endParaRPr>
          </a:p>
        </p:txBody>
      </p:sp>
      <p:grpSp>
        <p:nvGrpSpPr>
          <p:cNvPr id="7" name="Gruppierung 16"/>
          <p:cNvGrpSpPr/>
          <p:nvPr/>
        </p:nvGrpSpPr>
        <p:grpSpPr>
          <a:xfrm>
            <a:off x="95541" y="3928367"/>
            <a:ext cx="2700000" cy="10055"/>
            <a:chOff x="87921" y="1958437"/>
            <a:chExt cx="2700000" cy="10055"/>
          </a:xfrm>
        </p:grpSpPr>
        <p:cxnSp>
          <p:nvCxnSpPr>
            <p:cNvPr id="8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Bildplatzhalter 11" descr="Budget overview by group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 descr="Budgeting by date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sp>
        <p:nvSpPr>
          <p:cNvPr id="5" name="Textfeld 4"/>
          <p:cNvSpPr txBox="1"/>
          <p:nvPr/>
        </p:nvSpPr>
        <p:spPr>
          <a:xfrm>
            <a:off x="3143812" y="600780"/>
            <a:ext cx="3401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latin typeface="HelveticaNeueLT Std Lt" pitchFamily="34" charset="0"/>
              </a:rPr>
              <a:t>Cost trend monitoring</a:t>
            </a:r>
            <a:endParaRPr lang="en-GB" sz="2000" spc="2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24" name="Legende mit Linie 2 23"/>
          <p:cNvSpPr/>
          <p:nvPr/>
        </p:nvSpPr>
        <p:spPr>
          <a:xfrm>
            <a:off x="8234361" y="2005013"/>
            <a:ext cx="773899" cy="557212"/>
          </a:xfrm>
          <a:prstGeom prst="borderCallout2">
            <a:avLst>
              <a:gd name="adj1" fmla="val 113920"/>
              <a:gd name="adj2" fmla="val 49253"/>
              <a:gd name="adj3" fmla="val 182833"/>
              <a:gd name="adj4" fmla="val -396620"/>
              <a:gd name="adj5" fmla="val 182343"/>
              <a:gd name="adj6" fmla="val -714850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4" name="Gruppierung 16"/>
          <p:cNvGrpSpPr/>
          <p:nvPr/>
        </p:nvGrpSpPr>
        <p:grpSpPr>
          <a:xfrm>
            <a:off x="95541" y="2661542"/>
            <a:ext cx="2700000" cy="10055"/>
            <a:chOff x="87921" y="1958437"/>
            <a:chExt cx="2700000" cy="10055"/>
          </a:xfrm>
        </p:grpSpPr>
        <p:cxnSp>
          <p:nvCxnSpPr>
            <p:cNvPr id="35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Inhaltsplatzhalter 26"/>
          <p:cNvSpPr>
            <a:spLocks noGrp="1"/>
          </p:cNvSpPr>
          <p:nvPr>
            <p:ph sz="quarter" idx="4294967295"/>
          </p:nvPr>
        </p:nvSpPr>
        <p:spPr>
          <a:xfrm>
            <a:off x="122238" y="2027238"/>
            <a:ext cx="2713037" cy="525462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  <a:latin typeface="HelveticaNeueLT Std Med" pitchFamily="34" charset="0"/>
              </a:rPr>
              <a:t>Temporal sequence of revenues and expenses</a:t>
            </a:r>
          </a:p>
        </p:txBody>
      </p:sp>
      <p:sp>
        <p:nvSpPr>
          <p:cNvPr id="16" name="Inhaltsplatzhalter 26"/>
          <p:cNvSpPr>
            <a:spLocks noGrp="1"/>
          </p:cNvSpPr>
          <p:nvPr>
            <p:ph sz="quarter" idx="4294967295"/>
          </p:nvPr>
        </p:nvSpPr>
        <p:spPr>
          <a:xfrm>
            <a:off x="126615" y="2842823"/>
            <a:ext cx="2713037" cy="255484"/>
          </a:xfrm>
          <a:prstGeom prst="rect">
            <a:avLst/>
          </a:prstGeom>
        </p:spPr>
        <p:txBody>
          <a:bodyPr/>
          <a:lstStyle/>
          <a:p>
            <a:r>
              <a:rPr lang="en-GB" sz="1200" dirty="0" smtClean="0">
                <a:solidFill>
                  <a:schemeClr val="tx1"/>
                </a:solidFill>
                <a:latin typeface="HelveticaNeueLT Std Med" pitchFamily="34" charset="0"/>
              </a:rPr>
              <a:t>Views by days, months or years</a:t>
            </a:r>
          </a:p>
        </p:txBody>
      </p:sp>
      <p:grpSp>
        <p:nvGrpSpPr>
          <p:cNvPr id="17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build="p"/>
      <p:bldP spid="1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platzhalter 18" descr="Reports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>
          <a:xfrm>
            <a:off x="3048000" y="1661161"/>
            <a:ext cx="5989320" cy="4556759"/>
          </a:xfrm>
        </p:spPr>
      </p:pic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2982563" y="1640541"/>
            <a:ext cx="6057899" cy="4679577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4659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HelveticaNeueLT Std Lt" pitchFamily="34" charset="0"/>
              </a:rPr>
              <a:t>Create detailed reports</a:t>
            </a:r>
            <a:endParaRPr lang="en-GB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5506" y="5623707"/>
            <a:ext cx="26714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The </a:t>
            </a:r>
            <a:r>
              <a:rPr lang="en-GB" sz="1200" dirty="0" smtClean="0">
                <a:latin typeface="HelveticaNeueLT Std Med" pitchFamily="34" charset="0"/>
              </a:rPr>
              <a:t>InLoox report designer </a:t>
            </a:r>
            <a:r>
              <a:rPr lang="en-GB" sz="1200" dirty="0" smtClean="0"/>
              <a:t>allows to customize report templates </a:t>
            </a:r>
            <a:r>
              <a:rPr lang="en-GB" sz="1200" dirty="0" smtClean="0">
                <a:latin typeface="HelveticaNeueLT Std Lt" pitchFamily="34" charset="0"/>
              </a:rPr>
              <a:t>(a part of the standard package)</a:t>
            </a:r>
            <a:endParaRPr lang="en-GB" sz="1200" dirty="0"/>
          </a:p>
        </p:txBody>
      </p:sp>
      <p:grpSp>
        <p:nvGrpSpPr>
          <p:cNvPr id="29" name="Gruppierung 16"/>
          <p:cNvGrpSpPr/>
          <p:nvPr/>
        </p:nvGrpSpPr>
        <p:grpSpPr>
          <a:xfrm>
            <a:off x="95250" y="5439817"/>
            <a:ext cx="2700000" cy="10055"/>
            <a:chOff x="87921" y="1958437"/>
            <a:chExt cx="2700000" cy="10055"/>
          </a:xfrm>
        </p:grpSpPr>
        <p:cxnSp>
          <p:nvCxnSpPr>
            <p:cNvPr id="32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feld 43"/>
          <p:cNvSpPr txBox="1"/>
          <p:nvPr/>
        </p:nvSpPr>
        <p:spPr>
          <a:xfrm>
            <a:off x="125506" y="2486172"/>
            <a:ext cx="267148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Exporting of data and evaluation to several formats</a:t>
            </a:r>
          </a:p>
          <a:p>
            <a:endParaRPr lang="en-GB" sz="1200" dirty="0" smtClean="0">
              <a:latin typeface="HelveticaNeueLT Pro 65 Md" pitchFamily="34" charset="0"/>
            </a:endParaRPr>
          </a:p>
          <a:p>
            <a:r>
              <a:rPr lang="en-GB" sz="1200" dirty="0" smtClean="0">
                <a:latin typeface="HelveticaNeueLT Std Lt" pitchFamily="34" charset="0"/>
              </a:rPr>
              <a:t>Supported formats are Microsoft Excel, RTF, PDF, HTML and many more</a:t>
            </a:r>
          </a:p>
        </p:txBody>
      </p:sp>
      <p:grpSp>
        <p:nvGrpSpPr>
          <p:cNvPr id="46" name="Gruppierung 16"/>
          <p:cNvGrpSpPr/>
          <p:nvPr/>
        </p:nvGrpSpPr>
        <p:grpSpPr>
          <a:xfrm>
            <a:off x="95541" y="2296417"/>
            <a:ext cx="2700000" cy="10055"/>
            <a:chOff x="87921" y="1958437"/>
            <a:chExt cx="2700000" cy="10055"/>
          </a:xfrm>
        </p:grpSpPr>
        <p:cxnSp>
          <p:nvCxnSpPr>
            <p:cNvPr id="47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Grafik 26" descr="Report issu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0" y="4408128"/>
            <a:ext cx="4616450" cy="1982679"/>
          </a:xfrm>
          <a:prstGeom prst="rect">
            <a:avLst/>
          </a:prstGeom>
        </p:spPr>
      </p:pic>
      <p:pic>
        <p:nvPicPr>
          <p:cNvPr id="22" name="Grafik 21" descr="Reports button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485" y="2010314"/>
            <a:ext cx="785335" cy="540722"/>
          </a:xfrm>
          <a:prstGeom prst="rect">
            <a:avLst/>
          </a:prstGeom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320540" y="4389120"/>
            <a:ext cx="4861560" cy="2358963"/>
          </a:xfrm>
          <a:prstGeom prst="rect">
            <a:avLst/>
          </a:prstGeom>
          <a:solidFill>
            <a:schemeClr val="bg1">
              <a:alpha val="18000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/>
          </a:p>
        </p:txBody>
      </p:sp>
      <p:pic>
        <p:nvPicPr>
          <p:cNvPr id="24" name="Grafik 23" descr="Report print options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444" y="2575719"/>
            <a:ext cx="2729707" cy="2676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" grpId="0"/>
      <p:bldP spid="44" grpId="0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143813" y="600780"/>
            <a:ext cx="526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latin typeface="HelveticaNeueLT Std Lt" pitchFamily="34" charset="0"/>
              </a:rPr>
              <a:t>Project marketing with email templates </a:t>
            </a:r>
            <a:endParaRPr lang="en-GB" sz="2000" spc="2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5506" y="4841112"/>
            <a:ext cx="26714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Lt" pitchFamily="34" charset="0"/>
              </a:rPr>
              <a:t>Time tracking items (appointments, work times) and documents (such as emails, file attachments, etc.) can be transferred directly from Outlook to the project</a:t>
            </a:r>
            <a:endParaRPr lang="en-GB" sz="1200" dirty="0">
              <a:latin typeface="HelveticaNeueLT Std Lt" pitchFamily="34" charset="0"/>
              <a:cs typeface="HelveticaNeueLT Pro 45 Lt"/>
            </a:endParaRPr>
          </a:p>
        </p:txBody>
      </p:sp>
      <p:grpSp>
        <p:nvGrpSpPr>
          <p:cNvPr id="18" name="Gruppierung 16"/>
          <p:cNvGrpSpPr/>
          <p:nvPr/>
        </p:nvGrpSpPr>
        <p:grpSpPr>
          <a:xfrm>
            <a:off x="108241" y="3664968"/>
            <a:ext cx="2700000" cy="10055"/>
            <a:chOff x="87921" y="1958437"/>
            <a:chExt cx="2700000" cy="10055"/>
          </a:xfrm>
        </p:grpSpPr>
        <p:cxnSp>
          <p:nvCxnSpPr>
            <p:cNvPr id="22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ung 16"/>
          <p:cNvGrpSpPr/>
          <p:nvPr/>
        </p:nvGrpSpPr>
        <p:grpSpPr>
          <a:xfrm>
            <a:off x="96367" y="4658364"/>
            <a:ext cx="2700000" cy="10055"/>
            <a:chOff x="87921" y="1958437"/>
            <a:chExt cx="2700000" cy="10055"/>
          </a:xfrm>
        </p:grpSpPr>
        <p:cxnSp>
          <p:nvCxnSpPr>
            <p:cNvPr id="29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feld 24"/>
          <p:cNvSpPr txBox="1"/>
          <p:nvPr/>
        </p:nvSpPr>
        <p:spPr>
          <a:xfrm>
            <a:off x="125506" y="3849085"/>
            <a:ext cx="26714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NeueLT Std Lt" pitchFamily="34" charset="0"/>
              </a:rPr>
              <a:t>Predefined templates reduce the time you spend writing emails and allow rapid project communication</a:t>
            </a:r>
            <a:endParaRPr lang="en-US" sz="1200" dirty="0">
              <a:latin typeface="HelveticaNeueLT Std Lt" pitchFamily="34" charset="0"/>
              <a:cs typeface="HelveticaNeueLT Pro 45 Lt"/>
            </a:endParaRPr>
          </a:p>
        </p:txBody>
      </p:sp>
      <p:pic>
        <p:nvPicPr>
          <p:cNvPr id="16" name="Bildplatzhalter 15" descr="Email template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sp>
        <p:nvSpPr>
          <p:cNvPr id="20" name="Legende mit Linie 2 19"/>
          <p:cNvSpPr/>
          <p:nvPr/>
        </p:nvSpPr>
        <p:spPr>
          <a:xfrm>
            <a:off x="6522245" y="4441034"/>
            <a:ext cx="2457449" cy="407192"/>
          </a:xfrm>
          <a:prstGeom prst="borderCallout2">
            <a:avLst>
              <a:gd name="adj1" fmla="val 50134"/>
              <a:gd name="adj2" fmla="val -2635"/>
              <a:gd name="adj3" fmla="val -59108"/>
              <a:gd name="adj4" fmla="val -88632"/>
              <a:gd name="adj5" fmla="val -59640"/>
              <a:gd name="adj6" fmla="val -155324"/>
            </a:avLst>
          </a:prstGeom>
          <a:solidFill>
            <a:schemeClr val="bg1">
              <a:alpha val="18000"/>
            </a:schemeClr>
          </a:solidFill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Legende mit Linie 2 20"/>
          <p:cNvSpPr/>
          <p:nvPr/>
        </p:nvSpPr>
        <p:spPr>
          <a:xfrm>
            <a:off x="6522249" y="4881532"/>
            <a:ext cx="2457449" cy="1226374"/>
          </a:xfrm>
          <a:prstGeom prst="borderCallout2">
            <a:avLst>
              <a:gd name="adj1" fmla="val 50410"/>
              <a:gd name="adj2" fmla="val -2441"/>
              <a:gd name="adj3" fmla="val 34642"/>
              <a:gd name="adj4" fmla="val -87904"/>
              <a:gd name="adj5" fmla="val 34681"/>
              <a:gd name="adj6" fmla="val -155368"/>
            </a:avLst>
          </a:prstGeom>
          <a:solidFill>
            <a:schemeClr val="bg1">
              <a:alpha val="18000"/>
            </a:schemeClr>
          </a:solidFill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20" grpId="0" animBg="1"/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Contact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3" b="193"/>
          <a:stretch>
            <a:fillRect/>
          </a:stretch>
        </p:blipFill>
        <p:spPr/>
      </p:pic>
      <p:sp>
        <p:nvSpPr>
          <p:cNvPr id="5" name="Textfeld 4"/>
          <p:cNvSpPr txBox="1"/>
          <p:nvPr/>
        </p:nvSpPr>
        <p:spPr>
          <a:xfrm>
            <a:off x="3143812" y="600780"/>
            <a:ext cx="5133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NeueLT Std Lt" pitchFamily="34" charset="0"/>
              </a:rPr>
              <a:t>Quickly recognize project relations</a:t>
            </a:r>
            <a:endParaRPr lang="en-US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15" name="Legende mit Linie 2 14"/>
          <p:cNvSpPr/>
          <p:nvPr/>
        </p:nvSpPr>
        <p:spPr>
          <a:xfrm>
            <a:off x="6079332" y="3232124"/>
            <a:ext cx="2888454" cy="1351782"/>
          </a:xfrm>
          <a:prstGeom prst="borderCallout2">
            <a:avLst>
              <a:gd name="adj1" fmla="val 50414"/>
              <a:gd name="adj2" fmla="val -2893"/>
              <a:gd name="adj3" fmla="val 50354"/>
              <a:gd name="adj4" fmla="val -102600"/>
              <a:gd name="adj5" fmla="val 50350"/>
              <a:gd name="adj6" fmla="val -120422"/>
            </a:avLst>
          </a:prstGeom>
          <a:solidFill>
            <a:schemeClr val="bg1">
              <a:alpha val="18000"/>
            </a:schemeClr>
          </a:solidFill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haltsplatzhalter 21"/>
          <p:cNvSpPr>
            <a:spLocks noGrp="1"/>
          </p:cNvSpPr>
          <p:nvPr>
            <p:ph sz="quarter" idx="4294967295"/>
          </p:nvPr>
        </p:nvSpPr>
        <p:spPr>
          <a:xfrm>
            <a:off x="122238" y="3217861"/>
            <a:ext cx="2713037" cy="1366045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US" sz="1200" dirty="0" smtClean="0">
                <a:solidFill>
                  <a:schemeClr val="tx1"/>
                </a:solidFill>
                <a:latin typeface="HelveticaNeueLT Std Lt" pitchFamily="34" charset="0"/>
              </a:rPr>
              <a:t>InLoox</a:t>
            </a:r>
            <a:r>
              <a:rPr lang="en-US" sz="1200" dirty="0">
                <a:solidFill>
                  <a:schemeClr val="tx1"/>
                </a:solidFill>
                <a:latin typeface="HelveticaNeueLT Std Lt" pitchFamily="34" charset="0"/>
              </a:rPr>
              <a:t> automatically </a:t>
            </a:r>
            <a:r>
              <a:rPr lang="en-US" sz="1200" dirty="0" smtClean="0">
                <a:solidFill>
                  <a:schemeClr val="tx1"/>
                </a:solidFill>
                <a:latin typeface="HelveticaNeueLT Std Lt" pitchFamily="34" charset="0"/>
              </a:rPr>
              <a:t>links Outlook contacts to the relevant project</a:t>
            </a:r>
          </a:p>
          <a:p>
            <a:endParaRPr lang="en-US" sz="1200" dirty="0" smtClean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/>
            <a:r>
              <a:rPr lang="en-US" sz="1200" dirty="0" smtClean="0">
                <a:solidFill>
                  <a:schemeClr val="tx1"/>
                </a:solidFill>
                <a:latin typeface="HelveticaNeueLT Std Lt" pitchFamily="34" charset="0"/>
              </a:rPr>
              <a:t>Without even opening a project, it is easy to see which contacts belong to your projects – and which roles they take</a:t>
            </a:r>
          </a:p>
        </p:txBody>
      </p:sp>
      <p:grpSp>
        <p:nvGrpSpPr>
          <p:cNvPr id="29" name="Gruppierung 16"/>
          <p:cNvGrpSpPr/>
          <p:nvPr/>
        </p:nvGrpSpPr>
        <p:grpSpPr>
          <a:xfrm>
            <a:off x="95541" y="3033017"/>
            <a:ext cx="2700000" cy="10055"/>
            <a:chOff x="87921" y="1958437"/>
            <a:chExt cx="2700000" cy="10055"/>
          </a:xfrm>
        </p:grpSpPr>
        <p:cxnSp>
          <p:nvCxnSpPr>
            <p:cNvPr id="30" name="Gerade Verbindung 24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25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Facts and figures</a:t>
            </a:r>
            <a:endParaRPr lang="de-DE" sz="2000" dirty="0" smtClean="0">
              <a:latin typeface="HelveticaNeueLT Std Lt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159565" y="1272976"/>
            <a:ext cx="53398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de-DE" sz="1400" dirty="0" smtClean="0">
              <a:latin typeface="HelveticaNeueLT Pro 65 Md" pitchFamily="34" charset="0"/>
            </a:endParaRPr>
          </a:p>
          <a:p>
            <a:pPr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>
                <a:latin typeface="HelveticaNeueLT Std Lt" pitchFamily="34" charset="0"/>
              </a:rPr>
              <a:t>Standard product since 2003 </a:t>
            </a:r>
          </a:p>
          <a:p>
            <a:pPr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>
                <a:latin typeface="HelveticaNeueLT Std Lt" pitchFamily="34" charset="0"/>
              </a:rPr>
              <a:t>Worldwide installations: more than 25.000 users</a:t>
            </a:r>
          </a:p>
          <a:p>
            <a:pPr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>
                <a:latin typeface="HelveticaNeueLT Std Lt" pitchFamily="34" charset="0"/>
              </a:rPr>
              <a:t>User interface in seven languages</a:t>
            </a:r>
          </a:p>
          <a:p>
            <a:pPr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>
                <a:latin typeface="HelveticaNeueLT Std Lt" pitchFamily="34" charset="0"/>
              </a:rPr>
              <a:t>Some companies, that already use </a:t>
            </a:r>
            <a:r>
              <a:rPr lang="en-GB" sz="1400" dirty="0" err="1">
                <a:latin typeface="HelveticaNeueLT Std Lt" pitchFamily="34" charset="0"/>
              </a:rPr>
              <a:t>InLoox</a:t>
            </a:r>
            <a:r>
              <a:rPr lang="en-GB" sz="1400" dirty="0">
                <a:latin typeface="HelveticaNeueLT Std Lt" pitchFamily="34" charset="0"/>
              </a:rPr>
              <a:t>:</a:t>
            </a:r>
            <a:endParaRPr lang="de-DE" sz="1400" dirty="0">
              <a:latin typeface="HelveticaNeueLT Std Lt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65 Md" pitchFamily="34" charset="0"/>
            </a:endParaRPr>
          </a:p>
          <a:p>
            <a:pPr>
              <a:lnSpc>
                <a:spcPct val="150000"/>
              </a:lnSpc>
            </a:pP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65 Md" pitchFamily="34" charset="0"/>
            </a:endParaRPr>
          </a:p>
          <a:p>
            <a:pPr>
              <a:lnSpc>
                <a:spcPct val="150000"/>
              </a:lnSpc>
            </a:pP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45 Lt" pitchFamily="34" charset="0"/>
            </a:endParaRPr>
          </a:p>
          <a:p>
            <a:pPr>
              <a:lnSpc>
                <a:spcPct val="150000"/>
              </a:lnSpc>
            </a:pP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45 Lt" pitchFamily="34" charset="0"/>
            </a:endParaRPr>
          </a:p>
          <a:p>
            <a:pPr>
              <a:lnSpc>
                <a:spcPct val="150000"/>
              </a:lnSpc>
            </a:pP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45 Lt" pitchFamily="34" charset="0"/>
            </a:endParaRPr>
          </a:p>
          <a:p>
            <a:pPr>
              <a:lnSpc>
                <a:spcPct val="150000"/>
              </a:lnSpc>
            </a:pP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45 Lt" pitchFamily="34" charset="0"/>
            </a:endParaRPr>
          </a:p>
          <a:p>
            <a:pPr>
              <a:lnSpc>
                <a:spcPct val="150000"/>
              </a:lnSpc>
            </a:pP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65 Md" pitchFamily="34" charset="0"/>
            </a:endParaRPr>
          </a:p>
          <a:p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65 Md" pitchFamily="34" charset="0"/>
            </a:endParaRPr>
          </a:p>
          <a:p>
            <a:r>
              <a:rPr lang="en-GB" sz="1400" dirty="0" smtClean="0"/>
              <a:t>Find </a:t>
            </a:r>
            <a:r>
              <a:rPr lang="en-GB" sz="1400" dirty="0" smtClean="0"/>
              <a:t>more references and case studies at</a:t>
            </a:r>
            <a:r>
              <a:rPr lang="de-DE" sz="1400" dirty="0" smtClean="0">
                <a:latin typeface="HelveticaNeueLT Std Lt" pitchFamily="34" charset="0"/>
              </a:rPr>
              <a:t> 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itchFamily="34" charset="0"/>
                <a:hlinkClick r:id="rId2"/>
              </a:rPr>
              <a:t>http://www.inloox.com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Lt" pitchFamily="34" charset="0"/>
              </a:rPr>
              <a:t> </a:t>
            </a:r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  <a:latin typeface="HelveticaNeueLT Std Lt" pitchFamily="34" charset="0"/>
            </a:endParaRPr>
          </a:p>
        </p:txBody>
      </p:sp>
      <p:pic>
        <p:nvPicPr>
          <p:cNvPr id="28" name="Picture 5" descr="verd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0295" y="3947938"/>
            <a:ext cx="11525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Grafik 29" descr="1_siemens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221" y="3467447"/>
            <a:ext cx="949868" cy="499931"/>
          </a:xfrm>
          <a:prstGeom prst="rect">
            <a:avLst/>
          </a:prstGeom>
        </p:spPr>
      </p:pic>
      <p:pic>
        <p:nvPicPr>
          <p:cNvPr id="31" name="Grafik 30" descr="3_db_schenker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363" y="3962723"/>
            <a:ext cx="1186032" cy="624228"/>
          </a:xfrm>
          <a:prstGeom prst="rect">
            <a:avLst/>
          </a:prstGeom>
        </p:spPr>
      </p:pic>
      <p:pic>
        <p:nvPicPr>
          <p:cNvPr id="32" name="Grafik 31" descr="9_DRK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4173" y="3359258"/>
            <a:ext cx="1018091" cy="535837"/>
          </a:xfrm>
          <a:prstGeom prst="rect">
            <a:avLst/>
          </a:prstGeom>
        </p:spPr>
      </p:pic>
      <p:pic>
        <p:nvPicPr>
          <p:cNvPr id="33" name="Grafik 32" descr="2_Seat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0366" y="3306045"/>
            <a:ext cx="949868" cy="499931"/>
          </a:xfrm>
          <a:prstGeom prst="rect">
            <a:avLst/>
          </a:prstGeom>
        </p:spPr>
      </p:pic>
      <p:pic>
        <p:nvPicPr>
          <p:cNvPr id="34" name="Grafik 33" descr="10_Hoffmann_Group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4369" y="3395591"/>
            <a:ext cx="935020" cy="492116"/>
          </a:xfrm>
          <a:prstGeom prst="rect">
            <a:avLst/>
          </a:prstGeom>
        </p:spPr>
      </p:pic>
      <p:pic>
        <p:nvPicPr>
          <p:cNvPr id="35" name="Picture 7" descr="Interspor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1066" y="3888059"/>
            <a:ext cx="14398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uppierung 16"/>
          <p:cNvGrpSpPr/>
          <p:nvPr/>
        </p:nvGrpSpPr>
        <p:grpSpPr>
          <a:xfrm>
            <a:off x="3094146" y="5028688"/>
            <a:ext cx="2700000" cy="10055"/>
            <a:chOff x="87921" y="1958437"/>
            <a:chExt cx="2700000" cy="10055"/>
          </a:xfrm>
        </p:grpSpPr>
        <p:cxnSp>
          <p:nvCxnSpPr>
            <p:cNvPr id="37" name="Gerade Verbindung 36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665525" y="2302896"/>
            <a:ext cx="5297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70" dirty="0" smtClean="0">
                <a:solidFill>
                  <a:srgbClr val="0080C9"/>
                </a:solidFill>
                <a:latin typeface="Journal"/>
                <a:cs typeface="Journal"/>
              </a:rPr>
              <a:t>Thank you for your attention!</a:t>
            </a:r>
            <a:endParaRPr lang="en-GB" sz="3200" spc="70" dirty="0">
              <a:solidFill>
                <a:srgbClr val="0080C9"/>
              </a:solidFill>
              <a:latin typeface="Journal"/>
              <a:cs typeface="Journal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65521" y="3055565"/>
            <a:ext cx="4367478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dirty="0" smtClean="0">
                <a:latin typeface="HelveticaNeueLT Std Lt" pitchFamily="34" charset="0"/>
                <a:cs typeface="HelveticaNeueLT Pro 65 Md"/>
              </a:rPr>
              <a:t>InLoox </a:t>
            </a:r>
            <a:r>
              <a:rPr lang="en-US" sz="1200" dirty="0" smtClean="0">
                <a:latin typeface="HelveticaNeueLT Std Lt" pitchFamily="34" charset="0"/>
                <a:cs typeface="HelveticaNeueLT Pro 45 Lt"/>
              </a:rPr>
              <a:t>is a software of:</a:t>
            </a:r>
          </a:p>
          <a:p>
            <a:pPr>
              <a:lnSpc>
                <a:spcPts val="800"/>
              </a:lnSpc>
            </a:pPr>
            <a:endParaRPr lang="en-US" sz="1200" dirty="0" smtClean="0">
              <a:latin typeface="HelveticaNeueLT Std Lt" pitchFamily="34" charset="0"/>
              <a:cs typeface="HelveticaNeueLT Pro 45 Lt"/>
            </a:endParaRPr>
          </a:p>
          <a:p>
            <a:pPr>
              <a:lnSpc>
                <a:spcPts val="1400"/>
              </a:lnSpc>
            </a:pPr>
            <a:r>
              <a:rPr lang="en-US" sz="1200" dirty="0" smtClean="0">
                <a:latin typeface="HelveticaNeueLT Std Lt" pitchFamily="34" charset="0"/>
                <a:cs typeface="HelveticaNeueLT Pro 65 Md"/>
              </a:rPr>
              <a:t>InLoox GmbH  </a:t>
            </a:r>
            <a:r>
              <a:rPr lang="en-US" sz="1200" dirty="0" smtClean="0">
                <a:latin typeface="HelveticaNeueLT Std Lt" pitchFamily="34" charset="0"/>
                <a:cs typeface="HelveticaNeueLT Pro 45 Lt"/>
              </a:rPr>
              <a:t>|  Kantstr. 2  |  D-80807 Munich</a:t>
            </a:r>
          </a:p>
          <a:p>
            <a:pPr>
              <a:lnSpc>
                <a:spcPts val="1400"/>
              </a:lnSpc>
            </a:pPr>
            <a:r>
              <a:rPr lang="en-US" sz="1200" dirty="0" smtClean="0">
                <a:latin typeface="HelveticaNeueLT Std Lt" pitchFamily="34" charset="0"/>
                <a:cs typeface="HelveticaNeueLT Pro 45 Lt"/>
              </a:rPr>
              <a:t>Telephone: +49 (0)89 323 919 22  |  Fax: +49 (0)89 323 919 55</a:t>
            </a:r>
          </a:p>
          <a:p>
            <a:pPr>
              <a:lnSpc>
                <a:spcPts val="1400"/>
              </a:lnSpc>
            </a:pPr>
            <a:r>
              <a:rPr lang="en-US" sz="1200" dirty="0" smtClean="0">
                <a:latin typeface="HelveticaNeueLT Std Lt" pitchFamily="34" charset="0"/>
                <a:cs typeface="HelveticaNeueLT Pro 45 Lt"/>
              </a:rPr>
              <a:t>Email: info@inloox.com  |  www.inloox.com</a:t>
            </a:r>
            <a:endParaRPr lang="en-US" sz="1200" dirty="0">
              <a:latin typeface="HelveticaNeueLT Std Lt" pitchFamily="34" charset="0"/>
              <a:cs typeface="HelveticaNeueLT Pro 45 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73175" y="4169694"/>
            <a:ext cx="4222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smtClean="0">
                <a:latin typeface="HelveticaNeueLT Std Lt" pitchFamily="34" charset="0"/>
                <a:cs typeface="HelveticaNeueLT Pro 45 Lt"/>
              </a:rPr>
              <a:t>All specified product names, product designations and logos in this document are registered trade marks and property of the respectiv right owners..</a:t>
            </a:r>
            <a:endParaRPr lang="en-US" sz="800">
              <a:latin typeface="HelveticaNeueLT Std Lt" pitchFamily="34" charset="0"/>
              <a:cs typeface="HelveticaNeueLT Pro 45 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3" descr="Inbox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07" b="107"/>
          <a:stretch>
            <a:fillRect/>
          </a:stretch>
        </p:blipFill>
        <p:spPr/>
      </p:pic>
      <p:sp>
        <p:nvSpPr>
          <p:cNvPr id="20" name="Inhaltsplatzhalter 19"/>
          <p:cNvSpPr>
            <a:spLocks noGrp="1"/>
          </p:cNvSpPr>
          <p:nvPr>
            <p:ph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pc="20" dirty="0" smtClean="0">
                <a:solidFill>
                  <a:schemeClr val="tx1"/>
                </a:solidFill>
              </a:rPr>
              <a:t>Powerful and personalized views</a:t>
            </a:r>
          </a:p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41301" y="1652588"/>
            <a:ext cx="5997775" cy="45624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pic>
        <p:nvPicPr>
          <p:cNvPr id="12" name="Grafik 11" descr="Dashboard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2" y="2345531"/>
            <a:ext cx="4795826" cy="3671888"/>
          </a:xfrm>
          <a:prstGeom prst="rect">
            <a:avLst/>
          </a:prstGeom>
        </p:spPr>
      </p:pic>
      <p:pic>
        <p:nvPicPr>
          <p:cNvPr id="17" name="Grafik 16" descr="Widgets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244" y="2710886"/>
            <a:ext cx="1888765" cy="2324162"/>
          </a:xfrm>
          <a:prstGeom prst="rect">
            <a:avLst/>
          </a:prstGeom>
        </p:spPr>
      </p:pic>
      <p:sp>
        <p:nvSpPr>
          <p:cNvPr id="11" name="Inhaltsplatzhalter 18"/>
          <p:cNvSpPr txBox="1">
            <a:spLocks/>
          </p:cNvSpPr>
          <p:nvPr/>
        </p:nvSpPr>
        <p:spPr>
          <a:xfrm>
            <a:off x="122238" y="2027238"/>
            <a:ext cx="2713037" cy="475817"/>
          </a:xfrm>
          <a:prstGeom prst="rect">
            <a:avLst/>
          </a:prstGeom>
        </p:spPr>
        <p:txBody>
          <a:bodyPr/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elveticaNeueLT Std Lt" pitchFamily="34" charset="0"/>
                <a:cs typeface="HelveticaNeueLT Pro 45 Lt"/>
              </a:rPr>
              <a:t>Compose your personal dashboard from different project widgets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 Lt" pitchFamily="34" charset="0"/>
              <a:cs typeface="HelveticaNeueLT Pro 45 Lt"/>
            </a:endParaRPr>
          </a:p>
        </p:txBody>
      </p:sp>
      <p:grpSp>
        <p:nvGrpSpPr>
          <p:cNvPr id="13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14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ildplatzhalter 13" descr="Inbox.tif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07" b="107"/>
          <a:stretch>
            <a:fillRect/>
          </a:stretch>
        </p:blipFill>
        <p:spPr/>
      </p:pic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3041301" y="1652588"/>
            <a:ext cx="5997775" cy="45624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spc="20" dirty="0" err="1" smtClean="0">
                <a:latin typeface="HelveticaNeueLT Std Lt" pitchFamily="34" charset="0"/>
                <a:cs typeface="HelveticaNeueLT Pro 45 Lt"/>
              </a:rPr>
              <a:t>InLoox</a:t>
            </a:r>
            <a:r>
              <a:rPr lang="de-DE" sz="2000" spc="20" dirty="0" smtClean="0">
                <a:latin typeface="HelveticaNeueLT Std Lt" pitchFamily="34" charset="0"/>
                <a:cs typeface="HelveticaNeueLT Pro 45 Lt"/>
              </a:rPr>
              <a:t> </a:t>
            </a:r>
            <a:r>
              <a:rPr lang="de-DE" sz="2000" spc="20" dirty="0" err="1" smtClean="0">
                <a:latin typeface="HelveticaNeueLT Std Lt" pitchFamily="34" charset="0"/>
                <a:cs typeface="HelveticaNeueLT Pro 45 Lt"/>
              </a:rPr>
              <a:t>toolbar</a:t>
            </a:r>
            <a:endParaRPr lang="de-DE" sz="2000" spc="20" dirty="0" smtClean="0">
              <a:latin typeface="HelveticaNeueLT Std Lt" pitchFamily="34" charset="0"/>
              <a:cs typeface="HelveticaNeueLT Pro 45 Lt"/>
            </a:endParaRPr>
          </a:p>
        </p:txBody>
      </p:sp>
      <p:grpSp>
        <p:nvGrpSpPr>
          <p:cNvPr id="37" name="Gruppierung 17"/>
          <p:cNvGrpSpPr/>
          <p:nvPr/>
        </p:nvGrpSpPr>
        <p:grpSpPr>
          <a:xfrm>
            <a:off x="91440" y="2634329"/>
            <a:ext cx="2700000" cy="10055"/>
            <a:chOff x="87921" y="1958437"/>
            <a:chExt cx="2700000" cy="10055"/>
          </a:xfrm>
        </p:grpSpPr>
        <p:cxnSp>
          <p:nvCxnSpPr>
            <p:cNvPr id="38" name="Gerade Verbindung 3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25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ung 17"/>
          <p:cNvGrpSpPr/>
          <p:nvPr/>
        </p:nvGrpSpPr>
        <p:grpSpPr>
          <a:xfrm>
            <a:off x="87630" y="3420712"/>
            <a:ext cx="2700000" cy="10055"/>
            <a:chOff x="87921" y="1958437"/>
            <a:chExt cx="2700000" cy="10055"/>
          </a:xfrm>
        </p:grpSpPr>
        <p:cxnSp>
          <p:nvCxnSpPr>
            <p:cNvPr id="31" name="Gerade Verbindung 3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feld 25"/>
          <p:cNvSpPr txBox="1"/>
          <p:nvPr/>
        </p:nvSpPr>
        <p:spPr>
          <a:xfrm>
            <a:off x="102646" y="2807254"/>
            <a:ext cx="26714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Quick access </a:t>
            </a:r>
            <a:r>
              <a:rPr lang="en-GB" sz="1200" dirty="0" smtClean="0">
                <a:latin typeface="HelveticaNeueLT Std Lt" pitchFamily="34" charset="0"/>
              </a:rPr>
              <a:t>to recent projects from all Outlook views</a:t>
            </a:r>
            <a:endParaRPr lang="en-GB" sz="1200" dirty="0">
              <a:latin typeface="HelveticaNeueLT Std Lt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95026" y="3588506"/>
            <a:ext cx="26714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Documents and activities</a:t>
            </a:r>
          </a:p>
          <a:p>
            <a:endParaRPr lang="de-DE" sz="1200" b="1" dirty="0" smtClean="0">
              <a:latin typeface="HelveticaNeueLT Pro 65 Md" pitchFamily="34" charset="0"/>
            </a:endParaRPr>
          </a:p>
          <a:p>
            <a:r>
              <a:rPr lang="en-GB" sz="1200" dirty="0" smtClean="0"/>
              <a:t>Add emails, attachments, and files directly from Outlook task, calendar and inbox folders</a:t>
            </a:r>
            <a:endParaRPr lang="en-GB" sz="1200" dirty="0"/>
          </a:p>
        </p:txBody>
      </p:sp>
      <p:grpSp>
        <p:nvGrpSpPr>
          <p:cNvPr id="50" name="Gruppierung 17"/>
          <p:cNvGrpSpPr/>
          <p:nvPr/>
        </p:nvGrpSpPr>
        <p:grpSpPr>
          <a:xfrm>
            <a:off x="1653" y="4748348"/>
            <a:ext cx="2700000" cy="10055"/>
            <a:chOff x="87921" y="1958437"/>
            <a:chExt cx="2700000" cy="10055"/>
          </a:xfrm>
        </p:grpSpPr>
        <p:cxnSp>
          <p:nvCxnSpPr>
            <p:cNvPr id="51" name="Gerade Verbindung 50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feld 52"/>
          <p:cNvSpPr txBox="1"/>
          <p:nvPr/>
        </p:nvSpPr>
        <p:spPr>
          <a:xfrm>
            <a:off x="106680" y="4907239"/>
            <a:ext cx="2671482" cy="8515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High performance report generator </a:t>
            </a:r>
          </a:p>
          <a:p>
            <a:pPr>
              <a:lnSpc>
                <a:spcPts val="1600"/>
              </a:lnSpc>
            </a:pPr>
            <a:endParaRPr lang="de-DE" sz="1200" dirty="0" smtClean="0">
              <a:latin typeface="HelveticaNeueLT Pro 65 Md"/>
              <a:cs typeface="HelveticaNeueLT Pro 65 Md"/>
            </a:endParaRPr>
          </a:p>
          <a:p>
            <a:r>
              <a:rPr lang="en-GB" sz="1200" dirty="0" smtClean="0"/>
              <a:t>Supported formats: Microsoft Word, Excel, PDF, and many more</a:t>
            </a:r>
            <a:endParaRPr lang="en-GB" sz="1200" dirty="0"/>
          </a:p>
        </p:txBody>
      </p:sp>
      <p:pic>
        <p:nvPicPr>
          <p:cNvPr id="40" name="Grafik 39" descr="InLoox Toolbar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110" y="2171029"/>
            <a:ext cx="4402354" cy="179950"/>
          </a:xfrm>
          <a:prstGeom prst="rect">
            <a:avLst/>
          </a:prstGeom>
        </p:spPr>
      </p:pic>
      <p:pic>
        <p:nvPicPr>
          <p:cNvPr id="27" name="Grafik 26" descr="Dashboard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12" y="2345531"/>
            <a:ext cx="4795826" cy="3671888"/>
          </a:xfrm>
          <a:prstGeom prst="rect">
            <a:avLst/>
          </a:prstGeom>
        </p:spPr>
      </p:pic>
      <p:sp>
        <p:nvSpPr>
          <p:cNvPr id="23" name="Legende mit Linie 2 22"/>
          <p:cNvSpPr/>
          <p:nvPr/>
        </p:nvSpPr>
        <p:spPr>
          <a:xfrm>
            <a:off x="3164683" y="2162175"/>
            <a:ext cx="623886" cy="197642"/>
          </a:xfrm>
          <a:prstGeom prst="borderCallout2">
            <a:avLst>
              <a:gd name="adj1" fmla="val 48942"/>
              <a:gd name="adj2" fmla="val -9292"/>
              <a:gd name="adj3" fmla="val 59687"/>
              <a:gd name="adj4" fmla="val -34197"/>
              <a:gd name="adj5" fmla="val 59616"/>
              <a:gd name="adj6" fmla="val -68169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Legende mit Linie 2 29"/>
          <p:cNvSpPr/>
          <p:nvPr/>
        </p:nvSpPr>
        <p:spPr>
          <a:xfrm>
            <a:off x="5817394" y="2162175"/>
            <a:ext cx="709612" cy="197643"/>
          </a:xfrm>
          <a:prstGeom prst="borderCallout2">
            <a:avLst>
              <a:gd name="adj1" fmla="val 124800"/>
              <a:gd name="adj2" fmla="val 47770"/>
              <a:gd name="adj3" fmla="val 992508"/>
              <a:gd name="adj4" fmla="val -120798"/>
              <a:gd name="adj5" fmla="val 992693"/>
              <a:gd name="adj6" fmla="val -438023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Legende mit Linie 2 20"/>
          <p:cNvSpPr/>
          <p:nvPr/>
        </p:nvSpPr>
        <p:spPr>
          <a:xfrm>
            <a:off x="6591327" y="2159841"/>
            <a:ext cx="359548" cy="197644"/>
          </a:xfrm>
          <a:prstGeom prst="borderCallout2">
            <a:avLst>
              <a:gd name="adj1" fmla="val 127134"/>
              <a:gd name="adj2" fmla="val 45161"/>
              <a:gd name="adj3" fmla="val 1542717"/>
              <a:gd name="adj4" fmla="val -463064"/>
              <a:gd name="adj5" fmla="val 1543011"/>
              <a:gd name="adj6" fmla="val -1065788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Legende mit Linie 2 21"/>
          <p:cNvSpPr/>
          <p:nvPr/>
        </p:nvSpPr>
        <p:spPr>
          <a:xfrm>
            <a:off x="3850486" y="2162174"/>
            <a:ext cx="600074" cy="197641"/>
          </a:xfrm>
          <a:prstGeom prst="borderCallout2">
            <a:avLst>
              <a:gd name="adj1" fmla="val 126410"/>
              <a:gd name="adj2" fmla="val 44094"/>
              <a:gd name="adj3" fmla="val 492654"/>
              <a:gd name="adj4" fmla="val -69300"/>
              <a:gd name="adj5" fmla="val 492430"/>
              <a:gd name="adj6" fmla="val -185560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Inhaltsplatzhalter 43"/>
          <p:cNvSpPr>
            <a:spLocks noGrp="1"/>
          </p:cNvSpPr>
          <p:nvPr>
            <p:ph sz="quarter" idx="4294967295"/>
          </p:nvPr>
        </p:nvSpPr>
        <p:spPr>
          <a:xfrm>
            <a:off x="122238" y="2024857"/>
            <a:ext cx="2713037" cy="484187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  <a:latin typeface="HelveticaNeueLT Std Lt" pitchFamily="34" charset="0"/>
              </a:rPr>
              <a:t>InLoox is </a:t>
            </a:r>
            <a:r>
              <a:rPr lang="en-GB" sz="1200" dirty="0" smtClean="0">
                <a:solidFill>
                  <a:schemeClr val="tx1"/>
                </a:solidFill>
              </a:rPr>
              <a:t>always available </a:t>
            </a:r>
            <a:r>
              <a:rPr lang="en-GB" sz="1200" dirty="0" smtClean="0">
                <a:solidFill>
                  <a:schemeClr val="tx1"/>
                </a:solidFill>
                <a:latin typeface="HelveticaNeueLT Std Lt" pitchFamily="34" charset="0"/>
              </a:rPr>
              <a:t>with one click</a:t>
            </a: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53" grpId="0"/>
      <p:bldP spid="23" grpId="0" animBg="1"/>
      <p:bldP spid="30" grpId="0" animBg="1"/>
      <p:bldP spid="21" grpId="0" animBg="1"/>
      <p:bldP spid="22" grpId="0" animBg="1"/>
      <p:bldP spid="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platzhalter 13" descr="Inbox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07" b="107"/>
          <a:stretch>
            <a:fillRect/>
          </a:stretch>
        </p:blipFill>
        <p:spPr/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041301" y="1652588"/>
            <a:ext cx="5997775" cy="45624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InLoox folder</a:t>
            </a:r>
            <a:endParaRPr lang="de-DE" sz="2000" spc="20" dirty="0" smtClean="0">
              <a:latin typeface="HelveticaNeueLT Pro 45 Lt"/>
              <a:cs typeface="HelveticaNeueLT Pro 45 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1440" y="5352089"/>
            <a:ext cx="2689860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200" dirty="0" smtClean="0">
                <a:solidFill>
                  <a:srgbClr val="0080C9"/>
                </a:solidFill>
                <a:latin typeface="Journal"/>
                <a:cs typeface="Journal"/>
              </a:rPr>
              <a:t>„Benefits: maximum availability and transparency for each user“</a:t>
            </a:r>
            <a:endParaRPr lang="en-US" sz="2200" dirty="0">
              <a:solidFill>
                <a:srgbClr val="0080C9"/>
              </a:solidFill>
              <a:latin typeface="Journal"/>
              <a:cs typeface="Journal"/>
            </a:endParaRPr>
          </a:p>
        </p:txBody>
      </p:sp>
      <p:pic>
        <p:nvPicPr>
          <p:cNvPr id="16" name="Grafik 15" descr="InLoox Toolbar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110" y="2171029"/>
            <a:ext cx="4402354" cy="179950"/>
          </a:xfrm>
          <a:prstGeom prst="rect">
            <a:avLst/>
          </a:prstGeom>
        </p:spPr>
      </p:pic>
      <p:pic>
        <p:nvPicPr>
          <p:cNvPr id="18" name="Grafik 17" descr="Projectlist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940" y="2343150"/>
            <a:ext cx="4774260" cy="3670300"/>
          </a:xfrm>
          <a:prstGeom prst="rect">
            <a:avLst/>
          </a:prstGeom>
        </p:spPr>
      </p:pic>
      <p:sp>
        <p:nvSpPr>
          <p:cNvPr id="12" name="Inhaltsplatzhalter 23"/>
          <p:cNvSpPr>
            <a:spLocks noGrp="1"/>
          </p:cNvSpPr>
          <p:nvPr>
            <p:ph sz="quarter" idx="4294967295"/>
          </p:nvPr>
        </p:nvSpPr>
        <p:spPr>
          <a:xfrm>
            <a:off x="122238" y="2024857"/>
            <a:ext cx="2713037" cy="470693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  <a:latin typeface="HelveticaNeueLT Std Lt" pitchFamily="34" charset="0"/>
              </a:rPr>
              <a:t>The InLoox folder contains all projects in one </a:t>
            </a:r>
            <a:r>
              <a:rPr lang="en-GB" sz="1200" dirty="0" smtClean="0">
                <a:solidFill>
                  <a:schemeClr val="tx1"/>
                </a:solidFill>
                <a:latin typeface="HelveticaNeueLT Std Med" pitchFamily="34" charset="0"/>
              </a:rPr>
              <a:t>central overview</a:t>
            </a:r>
            <a:endParaRPr lang="en-GB" sz="1200" dirty="0">
              <a:solidFill>
                <a:schemeClr val="tx1"/>
              </a:solidFill>
              <a:latin typeface="HelveticaNeueLT Std Med" pitchFamily="34" charset="0"/>
            </a:endParaRPr>
          </a:p>
        </p:txBody>
      </p:sp>
      <p:grpSp>
        <p:nvGrpSpPr>
          <p:cNvPr id="13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15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platzhalter 13" descr="Inbox.tif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07" b="107"/>
          <a:stretch>
            <a:fillRect/>
          </a:stretch>
        </p:blipFill>
        <p:spPr/>
      </p:pic>
      <p:sp>
        <p:nvSpPr>
          <p:cNvPr id="5" name="Textfeld 4"/>
          <p:cNvSpPr txBox="1"/>
          <p:nvPr/>
        </p:nvSpPr>
        <p:spPr>
          <a:xfrm>
            <a:off x="3143813" y="600780"/>
            <a:ext cx="52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20" dirty="0" smtClean="0">
                <a:latin typeface="HelveticaNeueLT Std Lt" pitchFamily="34" charset="0"/>
                <a:cs typeface="HelveticaNeueLT Pro 45 Lt"/>
              </a:rPr>
              <a:t>Stay informed with one click</a:t>
            </a:r>
            <a:endParaRPr lang="en-US" sz="2000" spc="2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NeueLT Pro 45 Lt"/>
              <a:cs typeface="HelveticaNeueLT Pro 45 Lt"/>
            </a:endParaRPr>
          </a:p>
        </p:txBody>
      </p:sp>
      <p:cxnSp>
        <p:nvCxnSpPr>
          <p:cNvPr id="27" name="Gerade Verbindung 26"/>
          <p:cNvCxnSpPr>
            <a:stCxn id="10" idx="2"/>
            <a:endCxn id="10" idx="2"/>
          </p:cNvCxnSpPr>
          <p:nvPr/>
        </p:nvCxnSpPr>
        <p:spPr>
          <a:xfrm rot="10800000">
            <a:off x="4178300" y="338216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117886" y="3368403"/>
            <a:ext cx="26714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Predefined information rules</a:t>
            </a:r>
          </a:p>
          <a:p>
            <a:endParaRPr lang="de-DE" sz="1200" b="1" dirty="0" smtClean="0">
              <a:latin typeface="HelveticaNeueLT Pro 65 Md" pitchFamily="34" charset="0"/>
            </a:endParaRPr>
          </a:p>
          <a:p>
            <a:pPr indent="177800">
              <a:buFont typeface="Arial" pitchFamily="34" charset="0"/>
              <a:buChar char="•"/>
            </a:pPr>
            <a:r>
              <a:rPr lang="en-GB" sz="1200" dirty="0" smtClean="0"/>
              <a:t>time warning = overdue project</a:t>
            </a:r>
            <a:endParaRPr lang="de-DE" sz="1200" dirty="0" smtClean="0">
              <a:latin typeface="HelveticaNeueLT Std Lt" pitchFamily="34" charset="0"/>
            </a:endParaRPr>
          </a:p>
          <a:p>
            <a:pPr indent="177800">
              <a:buFont typeface="Arial" pitchFamily="34" charset="0"/>
              <a:buChar char="•"/>
            </a:pPr>
            <a:r>
              <a:rPr lang="en-GB" sz="1200" dirty="0" smtClean="0"/>
              <a:t>grey = closed project</a:t>
            </a:r>
            <a:endParaRPr lang="de-DE" sz="1200" dirty="0" smtClean="0">
              <a:latin typeface="HelveticaNeueLT Std Lt" pitchFamily="34" charset="0"/>
            </a:endParaRPr>
          </a:p>
          <a:p>
            <a:endParaRPr lang="de-DE" sz="1200" dirty="0" smtClean="0">
              <a:latin typeface="HelveticaNeueLT Pro 45 Lt" pitchFamily="34" charset="0"/>
            </a:endParaRPr>
          </a:p>
        </p:txBody>
      </p:sp>
      <p:grpSp>
        <p:nvGrpSpPr>
          <p:cNvPr id="44" name="Gruppierung 17"/>
          <p:cNvGrpSpPr/>
          <p:nvPr/>
        </p:nvGrpSpPr>
        <p:grpSpPr>
          <a:xfrm>
            <a:off x="93675" y="3201508"/>
            <a:ext cx="2700000" cy="10055"/>
            <a:chOff x="87921" y="1958437"/>
            <a:chExt cx="2700000" cy="10055"/>
          </a:xfrm>
        </p:grpSpPr>
        <p:cxnSp>
          <p:nvCxnSpPr>
            <p:cNvPr id="45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041301" y="1652588"/>
            <a:ext cx="5997775" cy="45624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/>
          </a:p>
        </p:txBody>
      </p:sp>
      <p:pic>
        <p:nvPicPr>
          <p:cNvPr id="23" name="Grafik 22" descr="Projectlist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940" y="2343150"/>
            <a:ext cx="4774260" cy="3670300"/>
          </a:xfrm>
          <a:prstGeom prst="rect">
            <a:avLst/>
          </a:prstGeom>
        </p:spPr>
      </p:pic>
      <p:sp>
        <p:nvSpPr>
          <p:cNvPr id="15" name="Legende mit Linie 2 14"/>
          <p:cNvSpPr/>
          <p:nvPr/>
        </p:nvSpPr>
        <p:spPr>
          <a:xfrm>
            <a:off x="4178300" y="4931570"/>
            <a:ext cx="4795837" cy="159544"/>
          </a:xfrm>
          <a:prstGeom prst="borderCallout2">
            <a:avLst>
              <a:gd name="adj1" fmla="val 45134"/>
              <a:gd name="adj2" fmla="val -764"/>
              <a:gd name="adj3" fmla="val -791562"/>
              <a:gd name="adj4" fmla="val -21369"/>
              <a:gd name="adj5" fmla="val -791844"/>
              <a:gd name="adj6" fmla="val -29694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Legende mit Linie 2 9"/>
          <p:cNvSpPr/>
          <p:nvPr/>
        </p:nvSpPr>
        <p:spPr>
          <a:xfrm>
            <a:off x="4178300" y="3296441"/>
            <a:ext cx="4795838" cy="171453"/>
          </a:xfrm>
          <a:prstGeom prst="borderCallout2">
            <a:avLst>
              <a:gd name="adj1" fmla="val 48651"/>
              <a:gd name="adj2" fmla="val -723"/>
              <a:gd name="adj3" fmla="val -455433"/>
              <a:gd name="adj4" fmla="val -21553"/>
              <a:gd name="adj5" fmla="val -455081"/>
              <a:gd name="adj6" fmla="val -29628"/>
            </a:avLst>
          </a:prstGeom>
          <a:noFill/>
          <a:ln w="10160">
            <a:solidFill>
              <a:srgbClr val="0080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14076" y="2030135"/>
            <a:ext cx="26714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NeueLT Std Med" pitchFamily="34" charset="0"/>
              </a:rPr>
              <a:t>InLoox fields for project management</a:t>
            </a:r>
          </a:p>
          <a:p>
            <a:endParaRPr lang="de-DE" sz="1200" b="1" dirty="0" smtClean="0">
              <a:latin typeface="HelveticaNeueLT Pro 65 Md" pitchFamily="34" charset="0"/>
            </a:endParaRPr>
          </a:p>
          <a:p>
            <a:pPr indent="177800">
              <a:buFont typeface="Arial" pitchFamily="34" charset="0"/>
              <a:buChar char="•"/>
            </a:pPr>
            <a:r>
              <a:rPr lang="en-GB" sz="1200" dirty="0" smtClean="0"/>
              <a:t>project status, project priority</a:t>
            </a:r>
            <a:endParaRPr lang="de-DE" sz="1200" dirty="0" smtClean="0">
              <a:latin typeface="HelveticaNeueLT Std Lt" pitchFamily="34" charset="0"/>
            </a:endParaRPr>
          </a:p>
          <a:p>
            <a:pPr indent="177800">
              <a:buFont typeface="Arial" pitchFamily="34" charset="0"/>
              <a:buChar char="•"/>
            </a:pPr>
            <a:r>
              <a:rPr lang="en-GB" sz="1200" dirty="0" smtClean="0"/>
              <a:t>company, customer, etc.</a:t>
            </a:r>
            <a:endParaRPr lang="de-DE" sz="1200" dirty="0" smtClean="0">
              <a:latin typeface="HelveticaNeueLT Pro 45 Lt" pitchFamily="34" charset="0"/>
            </a:endParaRPr>
          </a:p>
        </p:txBody>
      </p:sp>
      <p:grpSp>
        <p:nvGrpSpPr>
          <p:cNvPr id="17" name="Gruppierung 17"/>
          <p:cNvGrpSpPr/>
          <p:nvPr/>
        </p:nvGrpSpPr>
        <p:grpSpPr>
          <a:xfrm>
            <a:off x="122250" y="1855308"/>
            <a:ext cx="2700000" cy="10055"/>
            <a:chOff x="87921" y="1958437"/>
            <a:chExt cx="2700000" cy="10055"/>
          </a:xfrm>
        </p:grpSpPr>
        <p:cxnSp>
          <p:nvCxnSpPr>
            <p:cNvPr id="18" name="Gerade Verbindung 27"/>
            <p:cNvCxnSpPr/>
            <p:nvPr/>
          </p:nvCxnSpPr>
          <p:spPr>
            <a:xfrm>
              <a:off x="87921" y="1966904"/>
              <a:ext cx="2700000" cy="1588"/>
            </a:xfrm>
            <a:prstGeom prst="line">
              <a:avLst/>
            </a:prstGeom>
            <a:ln w="3175" cap="flat" cmpd="sng" algn="ctr"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40000"/>
                    </a:schemeClr>
                  </a:gs>
                  <a:gs pos="15000">
                    <a:schemeClr val="tx1">
                      <a:lumMod val="50000"/>
                      <a:lumOff val="50000"/>
                      <a:alpha val="40000"/>
                    </a:schemeClr>
                  </a:gs>
                  <a:gs pos="85000">
                    <a:schemeClr val="tx1">
                      <a:lumMod val="50000"/>
                      <a:lumOff val="50000"/>
                      <a:alpha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8"/>
            <p:cNvCxnSpPr/>
            <p:nvPr/>
          </p:nvCxnSpPr>
          <p:spPr>
            <a:xfrm>
              <a:off x="176820" y="1958437"/>
              <a:ext cx="2520000" cy="1588"/>
            </a:xfrm>
            <a:prstGeom prst="line">
              <a:avLst/>
            </a:prstGeom>
            <a:ln w="12700" cap="flat" cmpd="sng" algn="ctr">
              <a:solidFill>
                <a:schemeClr val="bg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5" grpId="0" animBg="1"/>
      <p:bldP spid="10" grpId="0" animBg="1"/>
      <p:bldP spid="16" grpId="0"/>
    </p:bldLst>
  </p:timing>
</p:sld>
</file>

<file path=ppt/theme/theme1.xml><?xml version="1.0" encoding="utf-8"?>
<a:theme xmlns:a="http://schemas.openxmlformats.org/drawingml/2006/main" name="Office-Design">
  <a:themeElements>
    <a:clrScheme name="Benutzerdefiniert 2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4">
      <a:majorFont>
        <a:latin typeface="HelveticaNeueLT Std Lt"/>
        <a:ea typeface=""/>
        <a:cs typeface=""/>
      </a:majorFont>
      <a:minorFont>
        <a:latin typeface="HelveticaNeueLT Std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0160">
          <a:solidFill>
            <a:srgbClr val="0080C9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1991</Words>
  <Application>Microsoft Office PowerPoint</Application>
  <PresentationFormat>Bildschirmpräsentation (4:3)</PresentationFormat>
  <Paragraphs>430</Paragraphs>
  <Slides>58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58</vt:i4>
      </vt:variant>
    </vt:vector>
  </HeadingPairs>
  <TitlesOfParts>
    <vt:vector size="59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David Klingl</dc:creator>
  <cp:lastModifiedBy>Andreas Tremel</cp:lastModifiedBy>
  <cp:revision>1345</cp:revision>
  <dcterms:created xsi:type="dcterms:W3CDTF">2010-05-17T15:18:03Z</dcterms:created>
  <dcterms:modified xsi:type="dcterms:W3CDTF">2010-07-27T16:16:32Z</dcterms:modified>
</cp:coreProperties>
</file>